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30274895" cy="21383625"/>
  <p:notesSz cx="6858000" cy="9144000"/>
  <p:defaultTextStyle>
    <a:defPPr>
      <a:defRPr lang="zh-CN"/>
    </a:defPPr>
    <a:lvl1pPr marL="0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9520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9675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9195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9350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8870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9025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8545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8065" algn="l" defTabSz="247904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F639"/>
    <a:srgbClr val="E7FAE7"/>
    <a:srgbClr val="00FFFF"/>
    <a:srgbClr val="FD0DFF"/>
    <a:srgbClr val="F5D9F3"/>
    <a:srgbClr val="FFCCFF"/>
    <a:srgbClr val="FF99FF"/>
    <a:srgbClr val="DBC5DB"/>
    <a:srgbClr val="1818E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96469" autoAdjust="0"/>
  </p:normalViewPr>
  <p:slideViewPr>
    <p:cSldViewPr snapToGrid="0" showGuides="1">
      <p:cViewPr varScale="1">
        <p:scale>
          <a:sx n="38" d="100"/>
          <a:sy n="38" d="100"/>
        </p:scale>
        <p:origin x="132" y="78"/>
      </p:cViewPr>
      <p:guideLst>
        <p:guide orient="horz" pos="6762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41300" y="831273"/>
            <a:ext cx="13474700" cy="196457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3715999" y="823714"/>
            <a:ext cx="16341213" cy="196457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1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5">
                <a:solidFill>
                  <a:schemeClr val="tx1"/>
                </a:solidFill>
              </a:defRPr>
            </a:lvl1pPr>
            <a:lvl2pPr marL="1425575" indent="0">
              <a:buNone/>
              <a:defRPr sz="6235">
                <a:solidFill>
                  <a:schemeClr val="tx1">
                    <a:tint val="75000"/>
                  </a:schemeClr>
                </a:solidFill>
              </a:defRPr>
            </a:lvl2pPr>
            <a:lvl3pPr marL="2851150" indent="0">
              <a:buNone/>
              <a:defRPr sz="5615">
                <a:solidFill>
                  <a:schemeClr val="tx1">
                    <a:tint val="75000"/>
                  </a:schemeClr>
                </a:solidFill>
              </a:defRPr>
            </a:lvl3pPr>
            <a:lvl4pPr marL="42767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4pPr>
            <a:lvl5pPr marL="57023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5pPr>
            <a:lvl6pPr marL="712787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6pPr>
            <a:lvl7pPr marL="855345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7pPr>
            <a:lvl8pPr marL="99790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8pPr>
            <a:lvl9pPr marL="114046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80"/>
            </a:lvl1pPr>
            <a:lvl2pPr>
              <a:defRPr sz="8730"/>
            </a:lvl2pPr>
            <a:lvl3pPr>
              <a:defRPr sz="7485"/>
            </a:lvl3pPr>
            <a:lvl4pPr>
              <a:defRPr sz="6235"/>
            </a:lvl4pPr>
            <a:lvl5pPr>
              <a:defRPr sz="6235"/>
            </a:lvl5pPr>
            <a:lvl6pPr>
              <a:defRPr sz="6235"/>
            </a:lvl6pPr>
            <a:lvl7pPr>
              <a:defRPr sz="6235"/>
            </a:lvl7pPr>
            <a:lvl8pPr>
              <a:defRPr sz="6235"/>
            </a:lvl8pPr>
            <a:lvl9pPr>
              <a:defRPr sz="62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80"/>
            </a:lvl1pPr>
            <a:lvl2pPr marL="1425575" indent="0">
              <a:buNone/>
              <a:defRPr sz="8730"/>
            </a:lvl2pPr>
            <a:lvl3pPr marL="2851150" indent="0">
              <a:buNone/>
              <a:defRPr sz="7485"/>
            </a:lvl3pPr>
            <a:lvl4pPr marL="4276725" indent="0">
              <a:buNone/>
              <a:defRPr sz="6235"/>
            </a:lvl4pPr>
            <a:lvl5pPr marL="5702300" indent="0">
              <a:buNone/>
              <a:defRPr sz="6235"/>
            </a:lvl5pPr>
            <a:lvl6pPr marL="7127875" indent="0">
              <a:buNone/>
              <a:defRPr sz="6235"/>
            </a:lvl6pPr>
            <a:lvl7pPr marL="8553450" indent="0">
              <a:buNone/>
              <a:defRPr sz="6235"/>
            </a:lvl7pPr>
            <a:lvl8pPr marL="9979025" indent="0">
              <a:buNone/>
              <a:defRPr sz="6235"/>
            </a:lvl8pPr>
            <a:lvl9pPr marL="11404600" indent="0">
              <a:buNone/>
              <a:defRPr sz="623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FD6C3-8A45-4F32-B5FC-9210B1FDA0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192F-C706-4A01-AD00-9C955B2519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51150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105" indent="-713105" algn="l" defTabSz="2851150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6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5" kern="1200">
          <a:solidFill>
            <a:schemeClr val="tx1"/>
          </a:solidFill>
          <a:latin typeface="+mn-lt"/>
          <a:ea typeface="+mn-ea"/>
          <a:cs typeface="+mn-cs"/>
        </a:defRPr>
      </a:lvl2pPr>
      <a:lvl3pPr marL="35642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35" kern="1200">
          <a:solidFill>
            <a:schemeClr val="tx1"/>
          </a:solidFill>
          <a:latin typeface="+mn-lt"/>
          <a:ea typeface="+mn-ea"/>
          <a:cs typeface="+mn-cs"/>
        </a:defRPr>
      </a:lvl3pPr>
      <a:lvl4pPr marL="49898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64154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8409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92665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106921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21177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1pPr>
      <a:lvl2pPr marL="14255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2pPr>
      <a:lvl3pPr marL="28511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3pPr>
      <a:lvl4pPr marL="42767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57023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1278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85534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99790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14046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33363" y="2594852"/>
            <a:ext cx="13443813" cy="16875760"/>
          </a:xfrm>
          <a:prstGeom prst="rect">
            <a:avLst/>
          </a:prstGeom>
        </p:spPr>
        <p:txBody>
          <a:bodyPr wrap="square" lIns="720000" rIns="720000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3200" kern="100" dirty="0" smtClean="0">
                <a:latin typeface="+mj-ea"/>
                <a:ea typeface="+mj-ea"/>
                <a:cs typeface="Times New Roman" panose="02020603050405020304" pitchFamily="18" charset="0"/>
              </a:rPr>
              <a:t>关于</a:t>
            </a:r>
            <a:r>
              <a:rPr lang="zh-CN" altLang="zh-CN" sz="3200" kern="100" dirty="0">
                <a:latin typeface="+mj-ea"/>
                <a:ea typeface="+mj-ea"/>
                <a:cs typeface="Times New Roman" panose="02020603050405020304" pitchFamily="18" charset="0"/>
              </a:rPr>
              <a:t>横岗街道塘坑路南片区</a:t>
            </a:r>
            <a:r>
              <a:rPr lang="zh-CN" altLang="en-US" sz="3200" kern="100" dirty="0" smtClean="0">
                <a:latin typeface="+mj-ea"/>
                <a:ea typeface="+mj-ea"/>
                <a:cs typeface="Times New Roman" panose="02020603050405020304" pitchFamily="18" charset="0"/>
              </a:rPr>
              <a:t>城市更新单元</a:t>
            </a:r>
            <a:endParaRPr lang="zh-CN" altLang="en-US" sz="32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CN" altLang="zh-CN" sz="3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旧</a:t>
            </a:r>
            <a:r>
              <a:rPr lang="zh-CN" altLang="zh-CN" sz="32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屋村范围（草案）的公示</a:t>
            </a:r>
            <a:endParaRPr lang="en-US" altLang="zh-CN" sz="32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zh-CN" sz="2800" b="1" kern="100" dirty="0">
              <a:solidFill>
                <a:srgbClr val="D1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zh-CN" sz="2800" b="1" kern="100" dirty="0">
              <a:solidFill>
                <a:srgbClr val="D1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zh-CN" sz="2800" b="1" kern="100" dirty="0">
              <a:solidFill>
                <a:srgbClr val="D1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zh-CN" sz="2800" b="1" kern="100" dirty="0">
              <a:solidFill>
                <a:srgbClr val="D1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zh-CN" sz="2800" kern="100" dirty="0">
              <a:solidFill>
                <a:srgbClr val="D10000"/>
              </a:solidFill>
              <a:latin typeface="Calibri" panose="020F0502020204030204" pitchFamily="34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根据《深圳市城市更新办法》及《深圳市拆除重建类城市更新单元旧屋村范围认定办法》(深规土规〔2018〕1号)</a:t>
            </a:r>
            <a:r>
              <a:rPr sz="2300" dirty="0" err="1">
                <a:latin typeface="+mn-ea"/>
                <a:cs typeface="宋体" panose="02010600030101010101" pitchFamily="2" charset="-122"/>
              </a:rPr>
              <a:t>等有关规定</a:t>
            </a:r>
            <a:r>
              <a:rPr sz="2300" dirty="0" err="1" smtClean="0">
                <a:latin typeface="+mn-ea"/>
                <a:cs typeface="宋体" panose="02010600030101010101" pitchFamily="2" charset="-122"/>
              </a:rPr>
              <a:t>，现</a:t>
            </a:r>
            <a:r>
              <a:rPr sz="2300" dirty="0" err="1">
                <a:latin typeface="+mn-ea"/>
                <a:cs typeface="宋体" panose="02010600030101010101" pitchFamily="2" charset="-122"/>
              </a:rPr>
              <a:t>将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横岗街道塘坑路南片区</a:t>
            </a:r>
            <a:r>
              <a:rPr sz="2300" dirty="0" err="1">
                <a:latin typeface="+mn-ea"/>
                <a:cs typeface="宋体" panose="02010600030101010101" pitchFamily="2" charset="-122"/>
              </a:rPr>
              <a:t>城市更新单元旧屋村范围</a:t>
            </a:r>
            <a:r>
              <a:rPr sz="2300" dirty="0" err="1" smtClean="0">
                <a:latin typeface="+mn-ea"/>
                <a:cs typeface="宋体" panose="02010600030101010101" pitchFamily="2" charset="-122"/>
              </a:rPr>
              <a:t>（</a:t>
            </a:r>
            <a:r>
              <a:rPr sz="2300" dirty="0" err="1">
                <a:latin typeface="+mn-ea"/>
                <a:cs typeface="宋体" panose="02010600030101010101" pitchFamily="2" charset="-122"/>
              </a:rPr>
              <a:t>草案）予以公示。具体如下</a:t>
            </a:r>
            <a:r>
              <a:rPr sz="2300" dirty="0" smtClean="0">
                <a:latin typeface="+mn-ea"/>
                <a:cs typeface="宋体" panose="02010600030101010101" pitchFamily="2" charset="-122"/>
              </a:rPr>
              <a:t>： </a:t>
            </a:r>
            <a:endParaRPr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一、项目概况</a:t>
            </a:r>
            <a:endParaRPr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塘坑路南片区</a:t>
            </a:r>
            <a:r>
              <a:rPr sz="2300" dirty="0" err="1" smtClean="0">
                <a:latin typeface="+mn-ea"/>
                <a:cs typeface="宋体" panose="02010600030101010101" pitchFamily="2" charset="-122"/>
              </a:rPr>
              <a:t>城市更新单元位于龙岗区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横岗街道</a:t>
            </a:r>
            <a:r>
              <a:rPr sz="2300" dirty="0" smtClean="0">
                <a:latin typeface="+mn-ea"/>
                <a:cs typeface="宋体" panose="02010600030101010101" pitchFamily="2" charset="-122"/>
              </a:rPr>
              <a:t>，初步认定该城市更新单元</a:t>
            </a:r>
            <a:r>
              <a:rPr lang="en-US" sz="2300" dirty="0" smtClean="0">
                <a:latin typeface="+mn-ea"/>
                <a:cs typeface="宋体" panose="02010600030101010101" pitchFamily="2" charset="-122"/>
              </a:rPr>
              <a:t>38699.66</a:t>
            </a:r>
            <a:r>
              <a:rPr sz="2300" dirty="0" smtClean="0">
                <a:latin typeface="+mn-ea"/>
                <a:cs typeface="宋体" panose="02010600030101010101" pitchFamily="2" charset="-122"/>
              </a:rPr>
              <a:t>平方米的拆除范围内旧屋村面积为</a:t>
            </a:r>
            <a:r>
              <a:rPr lang="en-US" sz="2300" dirty="0" smtClean="0">
                <a:latin typeface="+mn-ea"/>
                <a:cs typeface="宋体" panose="02010600030101010101" pitchFamily="2" charset="-122"/>
              </a:rPr>
              <a:t>1292.53</a:t>
            </a:r>
            <a:r>
              <a:rPr sz="2300" dirty="0" smtClean="0">
                <a:latin typeface="+mn-ea"/>
                <a:cs typeface="宋体" panose="02010600030101010101" pitchFamily="2" charset="-122"/>
              </a:rPr>
              <a:t>平方米</a:t>
            </a:r>
            <a:r>
              <a:rPr sz="2300" dirty="0">
                <a:latin typeface="+mn-ea"/>
                <a:cs typeface="宋体" panose="02010600030101010101" pitchFamily="2" charset="-122"/>
              </a:rPr>
              <a:t>（详见附图）。</a:t>
            </a:r>
            <a:endParaRPr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 二、公示地点</a:t>
            </a:r>
            <a:endParaRPr sz="2300" u="sng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（一</a:t>
            </a:r>
            <a:r>
              <a:rPr sz="2300" dirty="0">
                <a:latin typeface="+mn-ea"/>
                <a:cs typeface="宋体" panose="02010600030101010101" pitchFamily="2" charset="-122"/>
              </a:rPr>
              <a:t>）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横岗街道塘坑路南片区城市更新单元项目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现场</a:t>
            </a:r>
            <a:endParaRPr lang="en-US" altLang="zh-CN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（二）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深圳市龙岗区六约股份合作公司办公楼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宣传栏</a:t>
            </a:r>
            <a:endParaRPr lang="en-US" altLang="zh-CN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（</a:t>
            </a:r>
            <a:r>
              <a:rPr sz="2300" dirty="0">
                <a:latin typeface="+mn-ea"/>
                <a:cs typeface="宋体" panose="02010600030101010101" pitchFamily="2" charset="-122"/>
              </a:rPr>
              <a:t>三</a:t>
            </a:r>
            <a:r>
              <a:rPr sz="2300" dirty="0">
                <a:latin typeface="+mn-ea"/>
                <a:cs typeface="宋体" panose="02010600030101010101" pitchFamily="2" charset="-122"/>
              </a:rPr>
              <a:t>）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深圳市龙岗区横岗街道办事处一楼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大厅</a:t>
            </a:r>
            <a:endParaRPr lang="en-US" altLang="zh-CN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>
                <a:latin typeface="+mn-ea"/>
                <a:cs typeface="宋体" panose="02010600030101010101" pitchFamily="2" charset="-122"/>
              </a:rPr>
              <a:t>（</a:t>
            </a:r>
            <a:r>
              <a:rPr sz="2300" dirty="0">
                <a:latin typeface="+mn-ea"/>
                <a:cs typeface="宋体" panose="02010600030101010101" pitchFamily="2" charset="-122"/>
              </a:rPr>
              <a:t>四</a:t>
            </a:r>
            <a:r>
              <a:rPr sz="2300" dirty="0">
                <a:latin typeface="+mn-ea"/>
                <a:cs typeface="宋体" panose="02010600030101010101" pitchFamily="2" charset="-122"/>
              </a:rPr>
              <a:t>）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深圳市龙岗区城市更新和土地整备局一楼</a:t>
            </a:r>
            <a:r>
              <a:rPr lang="zh-CN" altLang="zh-CN" sz="2300" dirty="0">
                <a:latin typeface="+mn-ea"/>
                <a:cs typeface="宋体" panose="02010600030101010101" pitchFamily="2" charset="-122"/>
              </a:rPr>
              <a:t>大厅</a:t>
            </a:r>
            <a:endParaRPr lang="en-US" altLang="zh-CN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  <a:spcAft>
                <a:spcPts val="0"/>
              </a:spcAft>
            </a:pPr>
            <a:r>
              <a:rPr sz="2300" dirty="0" smtClean="0">
                <a:latin typeface="+mn-ea"/>
                <a:cs typeface="宋体" panose="02010600030101010101" pitchFamily="2" charset="-122"/>
              </a:rPr>
              <a:t>（</a:t>
            </a:r>
            <a:r>
              <a:rPr sz="2300" dirty="0">
                <a:latin typeface="+mn-ea"/>
                <a:cs typeface="宋体" panose="02010600030101010101" pitchFamily="2" charset="-122"/>
              </a:rPr>
              <a:t>五）龙岗政府在线（区城市更新和土地整备局）网站:</a:t>
            </a: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      http://www.lg.gov.cn/bmzz/csgxj/ 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三、公示时间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公示期为7天，自2023年</a:t>
            </a:r>
            <a:r>
              <a:rPr lang="zh-CN" altLang="en-US" sz="2300" dirty="0" smtClean="0">
                <a:latin typeface="+mn-ea"/>
                <a:cs typeface="宋体" panose="02010600030101010101" pitchFamily="2" charset="-122"/>
              </a:rPr>
              <a:t>0</a:t>
            </a: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4</a:t>
            </a:r>
            <a:r>
              <a:rPr lang="zh-CN" altLang="en-US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月</a:t>
            </a:r>
            <a:r>
              <a:rPr lang="en-US" altLang="zh-CN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11</a:t>
            </a:r>
            <a:r>
              <a:rPr lang="zh-CN" altLang="en-US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日</a:t>
            </a:r>
            <a:r>
              <a:rPr lang="zh-CN" altLang="en-US" sz="2300" dirty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至2023年</a:t>
            </a:r>
            <a:r>
              <a:rPr lang="zh-CN" altLang="en-US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0</a:t>
            </a:r>
            <a:r>
              <a:rPr lang="en-US" altLang="zh-CN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4</a:t>
            </a:r>
            <a:r>
              <a:rPr lang="zh-CN" altLang="en-US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月</a:t>
            </a:r>
            <a:r>
              <a:rPr lang="en-US" altLang="zh-CN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17</a:t>
            </a:r>
            <a:r>
              <a:rPr lang="zh-CN" altLang="en-US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日</a:t>
            </a: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止。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zh-CN" sz="2300" dirty="0" smtClean="0">
                <a:latin typeface="+mn-ea"/>
                <a:cs typeface="宋体" panose="02010600030101010101" pitchFamily="2" charset="-122"/>
              </a:rPr>
              <a:t>四、意见反馈</a:t>
            </a:r>
            <a:endParaRPr lang="zh-CN" altLang="zh-CN" sz="2300" dirty="0" smtClean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（一）公示期间如对上述旧屋村范围有任何意见或者建议，请以书面形式反馈，逾期视为无异议（如邮寄，以邮戳日期为准）；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（二）个人反馈的，须附上个人地址、身份证复印件、联系方式；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（三）多人共同反馈的，须附上每个人的身份证复印件、地址和委托代理人的身份证复印件、地址、联系方式；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（四）单位反馈的，须附上单位法人、委托代理人的身份证复印件、地址、联系方式。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联系人：陈工      联系电话</a:t>
            </a:r>
            <a:r>
              <a:rPr lang="zh-CN" altLang="en-US" sz="2300" dirty="0" smtClean="0">
                <a:latin typeface="+mn-ea"/>
                <a:cs typeface="宋体" panose="02010600030101010101" pitchFamily="2" charset="-122"/>
              </a:rPr>
              <a:t>：</a:t>
            </a: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0755-28948317</a:t>
            </a:r>
            <a:endParaRPr lang="en-US" altLang="zh-CN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联系地址：深圳市龙岗区城市更新和土地整备</a:t>
            </a:r>
            <a:r>
              <a:rPr lang="zh-CN" altLang="en-US" sz="2300" dirty="0" smtClean="0">
                <a:latin typeface="+mn-ea"/>
                <a:cs typeface="宋体" panose="02010600030101010101" pitchFamily="2" charset="-122"/>
              </a:rPr>
              <a:t>局</a:t>
            </a:r>
            <a:r>
              <a:rPr sz="2300" dirty="0">
                <a:latin typeface="+mn-ea"/>
                <a:cs typeface="宋体" panose="02010600030101010101" pitchFamily="2" charset="-122"/>
              </a:rPr>
              <a:t>（深圳市龙岗区龙城街道龙飞大道983号黄阁坑股份大厦）</a:t>
            </a:r>
            <a:r>
              <a:rPr lang="zh-CN" altLang="en-US" sz="2300" dirty="0">
                <a:latin typeface="+mn-ea"/>
                <a:cs typeface="宋体" panose="02010600030101010101" pitchFamily="2" charset="-122"/>
              </a:rPr>
              <a:t>。</a:t>
            </a:r>
            <a:endParaRPr lang="zh-CN" altLang="en-US" sz="2300" dirty="0">
              <a:latin typeface="+mn-ea"/>
              <a:cs typeface="宋体" panose="02010600030101010101" pitchFamily="2" charset="-122"/>
            </a:endParaRPr>
          </a:p>
          <a:p>
            <a:pPr indent="457200">
              <a:lnSpc>
                <a:spcPts val="3800"/>
              </a:lnSpc>
            </a:pP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 </a:t>
            </a:r>
            <a:endParaRPr lang="zh-CN" altLang="zh-CN" sz="2300" dirty="0" smtClean="0">
              <a:latin typeface="+mn-ea"/>
              <a:cs typeface="宋体" panose="02010600030101010101" pitchFamily="2" charset="-122"/>
            </a:endParaRPr>
          </a:p>
          <a:p>
            <a:pPr indent="457200" algn="r">
              <a:lnSpc>
                <a:spcPts val="3800"/>
              </a:lnSpc>
            </a:pP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                                               </a:t>
            </a:r>
            <a:r>
              <a:rPr altLang="zh-CN" sz="2300" dirty="0" err="1" smtClean="0">
                <a:latin typeface="+mn-ea"/>
                <a:cs typeface="宋体" panose="02010600030101010101" pitchFamily="2" charset="-122"/>
              </a:rPr>
              <a:t>深圳市龙岗区城市更新和土地整备局</a:t>
            </a:r>
            <a:endParaRPr altLang="zh-CN" sz="2300" dirty="0" smtClean="0">
              <a:latin typeface="+mn-ea"/>
              <a:cs typeface="宋体" panose="02010600030101010101" pitchFamily="2" charset="-122"/>
            </a:endParaRPr>
          </a:p>
          <a:p>
            <a:pPr indent="457200" algn="r">
              <a:lnSpc>
                <a:spcPts val="3800"/>
              </a:lnSpc>
            </a:pP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                                                       2023</a:t>
            </a:r>
            <a:r>
              <a:rPr lang="zh-CN" altLang="zh-CN" sz="2300" dirty="0" smtClean="0">
                <a:latin typeface="+mn-ea"/>
                <a:cs typeface="宋体" panose="02010600030101010101" pitchFamily="2" charset="-122"/>
              </a:rPr>
              <a:t>年</a:t>
            </a:r>
            <a:r>
              <a:rPr lang="en-US" altLang="zh-CN" sz="2300" dirty="0" smtClean="0">
                <a:latin typeface="+mn-ea"/>
                <a:cs typeface="宋体" panose="02010600030101010101" pitchFamily="2" charset="-122"/>
              </a:rPr>
              <a:t>4</a:t>
            </a:r>
            <a:r>
              <a:rPr lang="zh-CN" altLang="zh-CN" sz="2300" dirty="0" smtClean="0">
                <a:latin typeface="+mn-ea"/>
                <a:cs typeface="宋体" panose="02010600030101010101" pitchFamily="2" charset="-122"/>
              </a:rPr>
              <a:t>月</a:t>
            </a:r>
            <a:r>
              <a:rPr lang="en-US" altLang="zh-CN" sz="2300" dirty="0" smtClean="0">
                <a:solidFill>
                  <a:schemeClr val="tx1"/>
                </a:solidFill>
                <a:latin typeface="+mn-ea"/>
                <a:cs typeface="宋体" panose="02010600030101010101" pitchFamily="2" charset="-122"/>
              </a:rPr>
              <a:t>11</a:t>
            </a:r>
            <a:r>
              <a:rPr lang="zh-CN" altLang="zh-CN" sz="2300" dirty="0" smtClean="0">
                <a:latin typeface="+mn-ea"/>
                <a:cs typeface="宋体" panose="02010600030101010101" pitchFamily="2" charset="-122"/>
              </a:rPr>
              <a:t>日</a:t>
            </a:r>
            <a:endParaRPr lang="zh-CN" altLang="zh-CN" sz="2300" dirty="0">
              <a:latin typeface="+mn-ea"/>
              <a:cs typeface="宋体" panose="02010600030101010101" pitchFamily="2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696686" y="3692979"/>
            <a:ext cx="127145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3742069" y="18237134"/>
            <a:ext cx="16299781" cy="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5455783" y="19132913"/>
            <a:ext cx="2071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图        例</a:t>
            </a:r>
            <a:endParaRPr lang="zh-CN" altLang="en-US" sz="3600" dirty="0"/>
          </a:p>
        </p:txBody>
      </p:sp>
      <p:grpSp>
        <p:nvGrpSpPr>
          <p:cNvPr id="34" name="组合 33"/>
          <p:cNvGrpSpPr/>
          <p:nvPr/>
        </p:nvGrpSpPr>
        <p:grpSpPr>
          <a:xfrm>
            <a:off x="19205122" y="19653533"/>
            <a:ext cx="2814319" cy="461665"/>
            <a:chOff x="13839825" y="19501133"/>
            <a:chExt cx="2814319" cy="461665"/>
          </a:xfrm>
        </p:grpSpPr>
        <p:sp>
          <p:nvSpPr>
            <p:cNvPr id="30" name="矩形 29"/>
            <p:cNvSpPr/>
            <p:nvPr/>
          </p:nvSpPr>
          <p:spPr>
            <a:xfrm>
              <a:off x="13839825" y="19557645"/>
              <a:ext cx="590550" cy="317566"/>
            </a:xfrm>
            <a:prstGeom prst="rect">
              <a:avLst/>
            </a:prstGeom>
            <a:pattFill prst="wdUpDiag">
              <a:fgClr>
                <a:srgbClr val="FD0DFF"/>
              </a:fgClr>
              <a:bgClr>
                <a:schemeClr val="bg1"/>
              </a:bgClr>
            </a:pattFill>
            <a:ln w="6350">
              <a:solidFill>
                <a:srgbClr val="DBC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4494781" y="19501133"/>
              <a:ext cx="21593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/>
                <a:t>旧屋村范围</a:t>
              </a:r>
              <a:endParaRPr lang="zh-CN" altLang="en-US" sz="2400" dirty="0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9199225" y="18820413"/>
            <a:ext cx="2814319" cy="461665"/>
            <a:chOff x="17614900" y="19084573"/>
            <a:chExt cx="2814319" cy="461665"/>
          </a:xfrm>
        </p:grpSpPr>
        <p:sp>
          <p:nvSpPr>
            <p:cNvPr id="36" name="矩形 35"/>
            <p:cNvSpPr/>
            <p:nvPr/>
          </p:nvSpPr>
          <p:spPr>
            <a:xfrm>
              <a:off x="17614900" y="19141085"/>
              <a:ext cx="590550" cy="3175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7" name="直接连接符 36"/>
            <p:cNvCxnSpPr>
              <a:stCxn id="36" idx="1"/>
              <a:endCxn id="36" idx="3"/>
            </p:cNvCxnSpPr>
            <p:nvPr/>
          </p:nvCxnSpPr>
          <p:spPr>
            <a:xfrm>
              <a:off x="17614900" y="19299868"/>
              <a:ext cx="590550" cy="0"/>
            </a:xfrm>
            <a:prstGeom prst="line">
              <a:avLst/>
            </a:prstGeom>
            <a:ln w="50800" cmpd="sng">
              <a:solidFill>
                <a:srgbClr val="1818EE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18269856" y="19084573"/>
              <a:ext cx="21593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/>
                <a:t>拆除用地范围</a:t>
              </a:r>
              <a:endParaRPr lang="zh-CN" altLang="en-US" sz="2400" dirty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4018442" y="18872483"/>
            <a:ext cx="2814319" cy="461665"/>
            <a:chOff x="17614900" y="19084573"/>
            <a:chExt cx="2814319" cy="461665"/>
          </a:xfrm>
        </p:grpSpPr>
        <p:sp>
          <p:nvSpPr>
            <p:cNvPr id="40" name="矩形 39"/>
            <p:cNvSpPr/>
            <p:nvPr/>
          </p:nvSpPr>
          <p:spPr>
            <a:xfrm>
              <a:off x="17614900" y="19141085"/>
              <a:ext cx="590550" cy="3175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8269856" y="19084573"/>
              <a:ext cx="21593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/>
                <a:t>旧屋村坐标点</a:t>
              </a:r>
              <a:endParaRPr lang="zh-CN" altLang="en-US" sz="2400" dirty="0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24018875" y="18899505"/>
            <a:ext cx="654685" cy="3067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zh-CN" sz="1800" b="1" dirty="0">
                <a:solidFill>
                  <a:srgbClr val="2AF639"/>
                </a:solidFill>
                <a:latin typeface="+mn-ea"/>
              </a:rPr>
              <a:t> A1</a:t>
            </a:r>
            <a:endParaRPr lang="en-US" altLang="zh-CN" sz="1800" b="1" dirty="0">
              <a:solidFill>
                <a:srgbClr val="2AF639"/>
              </a:solidFill>
              <a:latin typeface="+mn-ea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22086" y="3832679"/>
            <a:ext cx="127145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4018875" y="19710045"/>
            <a:ext cx="590550" cy="317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>
            <a:stCxn id="6" idx="1"/>
            <a:endCxn id="6" idx="3"/>
          </p:cNvCxnSpPr>
          <p:nvPr/>
        </p:nvCxnSpPr>
        <p:spPr>
          <a:xfrm>
            <a:off x="24018875" y="19868828"/>
            <a:ext cx="590550" cy="0"/>
          </a:xfrm>
          <a:prstGeom prst="line">
            <a:avLst/>
          </a:prstGeom>
          <a:ln w="508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4673831" y="19653533"/>
            <a:ext cx="2159363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文物保护点</a:t>
            </a:r>
            <a:endParaRPr lang="zh-CN" altLang="zh-CN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42068" y="3553047"/>
            <a:ext cx="16299781" cy="144983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826</Words>
  <Application>WPS 演示</Application>
  <PresentationFormat>自定义</PresentationFormat>
  <Paragraphs>41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Times New Roman</vt:lpstr>
      <vt:lpstr>Calibri</vt:lpstr>
      <vt:lpstr>黑体</vt:lpstr>
      <vt:lpstr>微软雅黑</vt:lpstr>
      <vt:lpstr>Arial Unicode MS</vt:lpstr>
      <vt:lpstr>Calibri Light</vt:lpstr>
      <vt:lpstr>Office 主题</vt:lpstr>
      <vt:lpstr>PowerPoint 演示文稿</vt:lpstr>
    </vt:vector>
  </TitlesOfParts>
  <Company>P R 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陈丹鑫（龙岗更新）</cp:lastModifiedBy>
  <cp:revision>96</cp:revision>
  <dcterms:created xsi:type="dcterms:W3CDTF">2018-07-19T08:50:00Z</dcterms:created>
  <dcterms:modified xsi:type="dcterms:W3CDTF">2023-04-10T02:12:20Z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2052-11.8.2.10229</vt:lpwstr>
  </property>
  <property fmtid="{D5CDD505-2E9C-101B-9397-08002B2CF9AE}" pid="3" name="ICV">
    <vt:lpwstr>0E52F693FFE745A493C1F2F38568BE99</vt:lpwstr>
  </property>
</Properties>
</file>