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3"/>
  </p:sldIdLst>
  <p:sldSz cx="30274895" cy="21383625"/>
  <p:notesSz cx="6858000" cy="9144000"/>
  <p:defaultTextStyle>
    <a:defPPr>
      <a:defRPr lang="zh-CN"/>
    </a:defPPr>
    <a:lvl1pPr marL="0" algn="l" defTabSz="247904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1pPr>
    <a:lvl2pPr marL="1239520" algn="l" defTabSz="247904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2pPr>
    <a:lvl3pPr marL="2479675" algn="l" defTabSz="247904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3pPr>
    <a:lvl4pPr marL="3719195" algn="l" defTabSz="247904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4pPr>
    <a:lvl5pPr marL="4959350" algn="l" defTabSz="247904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5pPr>
    <a:lvl6pPr marL="6198870" algn="l" defTabSz="247904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6pPr>
    <a:lvl7pPr marL="7439025" algn="l" defTabSz="247904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7pPr>
    <a:lvl8pPr marL="8678545" algn="l" defTabSz="247904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8pPr>
    <a:lvl9pPr marL="9918065" algn="l" defTabSz="247904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F639"/>
    <a:srgbClr val="E7FAE7"/>
    <a:srgbClr val="00FFFF"/>
    <a:srgbClr val="FD0DFF"/>
    <a:srgbClr val="F5D9F3"/>
    <a:srgbClr val="FFCCFF"/>
    <a:srgbClr val="FF99FF"/>
    <a:srgbClr val="DBC5DB"/>
    <a:srgbClr val="1818E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469" autoAdjust="0"/>
  </p:normalViewPr>
  <p:slideViewPr>
    <p:cSldViewPr snapToGrid="0" showGuides="1">
      <p:cViewPr varScale="1">
        <p:scale>
          <a:sx n="29" d="100"/>
          <a:sy n="29" d="100"/>
        </p:scale>
        <p:origin x="564" y="144"/>
      </p:cViewPr>
      <p:guideLst>
        <p:guide orient="horz" pos="6762"/>
        <p:guide pos="95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D6C3-8A45-4F32-B5FC-9210B1FDA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192F-C706-4A01-AD00-9C955B251968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41300" y="831273"/>
            <a:ext cx="13474700" cy="196457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3715999" y="823714"/>
            <a:ext cx="16341213" cy="196457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D6C3-8A45-4F32-B5FC-9210B1FDA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192F-C706-4A01-AD00-9C955B2519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D6C3-8A45-4F32-B5FC-9210B1FDA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192F-C706-4A01-AD00-9C955B2519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D6C3-8A45-4F32-B5FC-9210B1FDA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192F-C706-4A01-AD00-9C955B2519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5">
                <a:solidFill>
                  <a:schemeClr val="tx1"/>
                </a:solidFill>
              </a:defRPr>
            </a:lvl1pPr>
            <a:lvl2pPr marL="1425575" indent="0">
              <a:buNone/>
              <a:defRPr sz="6235">
                <a:solidFill>
                  <a:schemeClr val="tx1">
                    <a:tint val="75000"/>
                  </a:schemeClr>
                </a:solidFill>
              </a:defRPr>
            </a:lvl2pPr>
            <a:lvl3pPr marL="2851150" indent="0">
              <a:buNone/>
              <a:defRPr sz="5615">
                <a:solidFill>
                  <a:schemeClr val="tx1">
                    <a:tint val="75000"/>
                  </a:schemeClr>
                </a:solidFill>
              </a:defRPr>
            </a:lvl3pPr>
            <a:lvl4pPr marL="427672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4pPr>
            <a:lvl5pPr marL="570230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5pPr>
            <a:lvl6pPr marL="712787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6pPr>
            <a:lvl7pPr marL="855345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7pPr>
            <a:lvl8pPr marL="997902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8pPr>
            <a:lvl9pPr marL="1140460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D6C3-8A45-4F32-B5FC-9210B1FDA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192F-C706-4A01-AD00-9C955B2519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D6C3-8A45-4F32-B5FC-9210B1FDA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192F-C706-4A01-AD00-9C955B2519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5" b="1"/>
            </a:lvl1pPr>
            <a:lvl2pPr marL="1425575" indent="0">
              <a:buNone/>
              <a:defRPr sz="6235" b="1"/>
            </a:lvl2pPr>
            <a:lvl3pPr marL="2851150" indent="0">
              <a:buNone/>
              <a:defRPr sz="5615" b="1"/>
            </a:lvl3pPr>
            <a:lvl4pPr marL="4276725" indent="0">
              <a:buNone/>
              <a:defRPr sz="4990" b="1"/>
            </a:lvl4pPr>
            <a:lvl5pPr marL="5702300" indent="0">
              <a:buNone/>
              <a:defRPr sz="4990" b="1"/>
            </a:lvl5pPr>
            <a:lvl6pPr marL="7127875" indent="0">
              <a:buNone/>
              <a:defRPr sz="4990" b="1"/>
            </a:lvl6pPr>
            <a:lvl7pPr marL="8553450" indent="0">
              <a:buNone/>
              <a:defRPr sz="4990" b="1"/>
            </a:lvl7pPr>
            <a:lvl8pPr marL="9979025" indent="0">
              <a:buNone/>
              <a:defRPr sz="4990" b="1"/>
            </a:lvl8pPr>
            <a:lvl9pPr marL="11404600" indent="0">
              <a:buNone/>
              <a:defRPr sz="499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5" b="1"/>
            </a:lvl1pPr>
            <a:lvl2pPr marL="1425575" indent="0">
              <a:buNone/>
              <a:defRPr sz="6235" b="1"/>
            </a:lvl2pPr>
            <a:lvl3pPr marL="2851150" indent="0">
              <a:buNone/>
              <a:defRPr sz="5615" b="1"/>
            </a:lvl3pPr>
            <a:lvl4pPr marL="4276725" indent="0">
              <a:buNone/>
              <a:defRPr sz="4990" b="1"/>
            </a:lvl4pPr>
            <a:lvl5pPr marL="5702300" indent="0">
              <a:buNone/>
              <a:defRPr sz="4990" b="1"/>
            </a:lvl5pPr>
            <a:lvl6pPr marL="7127875" indent="0">
              <a:buNone/>
              <a:defRPr sz="4990" b="1"/>
            </a:lvl6pPr>
            <a:lvl7pPr marL="8553450" indent="0">
              <a:buNone/>
              <a:defRPr sz="4990" b="1"/>
            </a:lvl7pPr>
            <a:lvl8pPr marL="9979025" indent="0">
              <a:buNone/>
              <a:defRPr sz="4990" b="1"/>
            </a:lvl8pPr>
            <a:lvl9pPr marL="11404600" indent="0">
              <a:buNone/>
              <a:defRPr sz="499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D6C3-8A45-4F32-B5FC-9210B1FDA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192F-C706-4A01-AD00-9C955B2519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D6C3-8A45-4F32-B5FC-9210B1FDA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192F-C706-4A01-AD00-9C955B2519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D6C3-8A45-4F32-B5FC-9210B1FDA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192F-C706-4A01-AD00-9C955B2519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80"/>
            </a:lvl1pPr>
            <a:lvl2pPr>
              <a:defRPr sz="8730"/>
            </a:lvl2pPr>
            <a:lvl3pPr>
              <a:defRPr sz="7485"/>
            </a:lvl3pPr>
            <a:lvl4pPr>
              <a:defRPr sz="6235"/>
            </a:lvl4pPr>
            <a:lvl5pPr>
              <a:defRPr sz="6235"/>
            </a:lvl5pPr>
            <a:lvl6pPr>
              <a:defRPr sz="6235"/>
            </a:lvl6pPr>
            <a:lvl7pPr>
              <a:defRPr sz="6235"/>
            </a:lvl7pPr>
            <a:lvl8pPr>
              <a:defRPr sz="6235"/>
            </a:lvl8pPr>
            <a:lvl9pPr>
              <a:defRPr sz="62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90"/>
            </a:lvl1pPr>
            <a:lvl2pPr marL="1425575" indent="0">
              <a:buNone/>
              <a:defRPr sz="4365"/>
            </a:lvl2pPr>
            <a:lvl3pPr marL="2851150" indent="0">
              <a:buNone/>
              <a:defRPr sz="3740"/>
            </a:lvl3pPr>
            <a:lvl4pPr marL="4276725" indent="0">
              <a:buNone/>
              <a:defRPr sz="3120"/>
            </a:lvl4pPr>
            <a:lvl5pPr marL="5702300" indent="0">
              <a:buNone/>
              <a:defRPr sz="3120"/>
            </a:lvl5pPr>
            <a:lvl6pPr marL="7127875" indent="0">
              <a:buNone/>
              <a:defRPr sz="3120"/>
            </a:lvl6pPr>
            <a:lvl7pPr marL="8553450" indent="0">
              <a:buNone/>
              <a:defRPr sz="3120"/>
            </a:lvl7pPr>
            <a:lvl8pPr marL="9979025" indent="0">
              <a:buNone/>
              <a:defRPr sz="3120"/>
            </a:lvl8pPr>
            <a:lvl9pPr marL="11404600" indent="0">
              <a:buNone/>
              <a:defRPr sz="312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D6C3-8A45-4F32-B5FC-9210B1FDA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192F-C706-4A01-AD00-9C955B2519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80"/>
            </a:lvl1pPr>
            <a:lvl2pPr marL="1425575" indent="0">
              <a:buNone/>
              <a:defRPr sz="8730"/>
            </a:lvl2pPr>
            <a:lvl3pPr marL="2851150" indent="0">
              <a:buNone/>
              <a:defRPr sz="7485"/>
            </a:lvl3pPr>
            <a:lvl4pPr marL="4276725" indent="0">
              <a:buNone/>
              <a:defRPr sz="6235"/>
            </a:lvl4pPr>
            <a:lvl5pPr marL="5702300" indent="0">
              <a:buNone/>
              <a:defRPr sz="6235"/>
            </a:lvl5pPr>
            <a:lvl6pPr marL="7127875" indent="0">
              <a:buNone/>
              <a:defRPr sz="6235"/>
            </a:lvl6pPr>
            <a:lvl7pPr marL="8553450" indent="0">
              <a:buNone/>
              <a:defRPr sz="6235"/>
            </a:lvl7pPr>
            <a:lvl8pPr marL="9979025" indent="0">
              <a:buNone/>
              <a:defRPr sz="6235"/>
            </a:lvl8pPr>
            <a:lvl9pPr marL="11404600" indent="0">
              <a:buNone/>
              <a:defRPr sz="623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90"/>
            </a:lvl1pPr>
            <a:lvl2pPr marL="1425575" indent="0">
              <a:buNone/>
              <a:defRPr sz="4365"/>
            </a:lvl2pPr>
            <a:lvl3pPr marL="2851150" indent="0">
              <a:buNone/>
              <a:defRPr sz="3740"/>
            </a:lvl3pPr>
            <a:lvl4pPr marL="4276725" indent="0">
              <a:buNone/>
              <a:defRPr sz="3120"/>
            </a:lvl4pPr>
            <a:lvl5pPr marL="5702300" indent="0">
              <a:buNone/>
              <a:defRPr sz="3120"/>
            </a:lvl5pPr>
            <a:lvl6pPr marL="7127875" indent="0">
              <a:buNone/>
              <a:defRPr sz="3120"/>
            </a:lvl6pPr>
            <a:lvl7pPr marL="8553450" indent="0">
              <a:buNone/>
              <a:defRPr sz="3120"/>
            </a:lvl7pPr>
            <a:lvl8pPr marL="9979025" indent="0">
              <a:buNone/>
              <a:defRPr sz="3120"/>
            </a:lvl8pPr>
            <a:lvl9pPr marL="11404600" indent="0">
              <a:buNone/>
              <a:defRPr sz="312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D6C3-8A45-4F32-B5FC-9210B1FDA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192F-C706-4A01-AD00-9C955B2519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FD6C3-8A45-4F32-B5FC-9210B1FDA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5192F-C706-4A01-AD00-9C955B25196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851150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3105" indent="-713105" algn="l" defTabSz="2851150" rtl="0" eaLnBrk="1" latinLnBrk="0" hangingPunct="1">
        <a:lnSpc>
          <a:spcPct val="90000"/>
        </a:lnSpc>
        <a:spcBef>
          <a:spcPts val="3120"/>
        </a:spcBef>
        <a:buFont typeface="Arial" panose="020B0604020202020204" pitchFamily="34" charset="0"/>
        <a:buChar char="•"/>
        <a:defRPr sz="8730" kern="1200">
          <a:solidFill>
            <a:schemeClr val="tx1"/>
          </a:solidFill>
          <a:latin typeface="+mn-lt"/>
          <a:ea typeface="+mn-ea"/>
          <a:cs typeface="+mn-cs"/>
        </a:defRPr>
      </a:lvl1pPr>
      <a:lvl2pPr marL="213868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7485" kern="1200">
          <a:solidFill>
            <a:schemeClr val="tx1"/>
          </a:solidFill>
          <a:latin typeface="+mn-lt"/>
          <a:ea typeface="+mn-ea"/>
          <a:cs typeface="+mn-cs"/>
        </a:defRPr>
      </a:lvl2pPr>
      <a:lvl3pPr marL="356425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6235" kern="1200">
          <a:solidFill>
            <a:schemeClr val="tx1"/>
          </a:solidFill>
          <a:latin typeface="+mn-lt"/>
          <a:ea typeface="+mn-ea"/>
          <a:cs typeface="+mn-cs"/>
        </a:defRPr>
      </a:lvl3pPr>
      <a:lvl4pPr marL="498983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4pPr>
      <a:lvl5pPr marL="641540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5pPr>
      <a:lvl6pPr marL="784098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6pPr>
      <a:lvl7pPr marL="926655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7pPr>
      <a:lvl8pPr marL="1069213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8pPr>
      <a:lvl9pPr marL="1211770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1pPr>
      <a:lvl2pPr marL="142557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2pPr>
      <a:lvl3pPr marL="285115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3pPr>
      <a:lvl4pPr marL="427672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4pPr>
      <a:lvl5pPr marL="570230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5pPr>
      <a:lvl6pPr marL="712787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6pPr>
      <a:lvl7pPr marL="855345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7pPr>
      <a:lvl8pPr marL="997902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8pPr>
      <a:lvl9pPr marL="1140460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33363" y="2594852"/>
            <a:ext cx="13443813" cy="16875760"/>
          </a:xfrm>
          <a:prstGeom prst="rect">
            <a:avLst/>
          </a:prstGeom>
        </p:spPr>
        <p:txBody>
          <a:bodyPr wrap="square" lIns="720000" rIns="720000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3200" kern="100" dirty="0" smtClean="0">
                <a:latin typeface="+mj-ea"/>
                <a:ea typeface="+mj-ea"/>
                <a:cs typeface="Times New Roman" panose="02020603050405020304" pitchFamily="18" charset="0"/>
              </a:rPr>
              <a:t>关于</a:t>
            </a:r>
            <a:r>
              <a:rPr lang="zh-CN" altLang="en-US" sz="3200" kern="100" dirty="0">
                <a:latin typeface="+mj-ea"/>
                <a:ea typeface="+mj-ea"/>
                <a:cs typeface="Times New Roman" panose="02020603050405020304" pitchFamily="18" charset="0"/>
              </a:rPr>
              <a:t>龙岗</a:t>
            </a:r>
            <a:r>
              <a:rPr lang="zh-CN" altLang="en-US" sz="3200" kern="100" dirty="0" smtClean="0">
                <a:latin typeface="+mj-ea"/>
                <a:ea typeface="+mj-ea"/>
                <a:cs typeface="Times New Roman" panose="02020603050405020304" pitchFamily="18" charset="0"/>
              </a:rPr>
              <a:t>街道南联社区邱屋街片区城市更新单元</a:t>
            </a:r>
            <a:endParaRPr lang="zh-CN" altLang="en-US" sz="3200" kern="1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zh-CN" altLang="zh-CN" sz="3200" kern="100" dirty="0" smtClean="0">
                <a:effectLst/>
                <a:latin typeface="+mj-ea"/>
                <a:ea typeface="+mj-ea"/>
                <a:cs typeface="Times New Roman" panose="02020603050405020304" pitchFamily="18" charset="0"/>
              </a:rPr>
              <a:t>旧</a:t>
            </a:r>
            <a:r>
              <a:rPr lang="zh-CN" altLang="zh-CN" sz="32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屋村范围（草案）的公示</a:t>
            </a:r>
            <a:endParaRPr lang="en-US" altLang="zh-CN" sz="32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altLang="zh-CN" sz="2800" b="1" kern="100" dirty="0">
              <a:solidFill>
                <a:srgbClr val="D1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altLang="zh-CN" sz="2800" b="1" kern="100" dirty="0">
              <a:solidFill>
                <a:srgbClr val="D1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altLang="zh-CN" sz="2800" b="1" kern="100" dirty="0">
              <a:solidFill>
                <a:srgbClr val="D1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altLang="zh-CN" sz="2800" b="1" kern="100" dirty="0">
              <a:solidFill>
                <a:srgbClr val="D1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altLang="zh-CN" sz="2800" kern="100" dirty="0">
              <a:solidFill>
                <a:srgbClr val="D10000"/>
              </a:solidFill>
              <a:latin typeface="Calibri" panose="020F050202020403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>
              <a:lnSpc>
                <a:spcPts val="3800"/>
              </a:lnSpc>
              <a:spcAft>
                <a:spcPts val="0"/>
              </a:spcAft>
            </a:pPr>
            <a:r>
              <a:rPr sz="2300" dirty="0">
                <a:latin typeface="+mn-ea"/>
                <a:cs typeface="宋体" panose="02010600030101010101" pitchFamily="2" charset="-122"/>
              </a:rPr>
              <a:t>根据《深圳市城市更新办法》及《深圳市拆除重建类城市更新单元旧屋村范围认定办法》(深规土规〔2018〕1号)</a:t>
            </a:r>
            <a:r>
              <a:rPr sz="2300" dirty="0" err="1">
                <a:latin typeface="+mn-ea"/>
                <a:cs typeface="宋体" panose="02010600030101010101" pitchFamily="2" charset="-122"/>
              </a:rPr>
              <a:t>等有关规定，</a:t>
            </a:r>
            <a:r>
              <a:rPr sz="2300" dirty="0" err="1" smtClean="0">
                <a:latin typeface="+mn-ea"/>
                <a:cs typeface="宋体" panose="02010600030101010101" pitchFamily="2" charset="-122"/>
              </a:rPr>
              <a:t>现将</a:t>
            </a:r>
            <a:r>
              <a:rPr lang="zh-CN" altLang="en-US" sz="2300" dirty="0">
                <a:latin typeface="+mn-ea"/>
                <a:cs typeface="宋体" panose="02010600030101010101" pitchFamily="2" charset="-122"/>
              </a:rPr>
              <a:t>龙岗</a:t>
            </a:r>
            <a:r>
              <a:rPr sz="2300" dirty="0" err="1" smtClean="0">
                <a:latin typeface="+mn-ea"/>
                <a:cs typeface="宋体" panose="02010600030101010101" pitchFamily="2" charset="-122"/>
              </a:rPr>
              <a:t>街道</a:t>
            </a:r>
            <a:r>
              <a:rPr lang="zh-CN" altLang="en-US" sz="2300" dirty="0" smtClean="0">
                <a:latin typeface="+mn-ea"/>
                <a:cs typeface="宋体" panose="02010600030101010101" pitchFamily="2" charset="-122"/>
              </a:rPr>
              <a:t>南联</a:t>
            </a:r>
            <a:r>
              <a:rPr sz="2300" dirty="0" err="1" smtClean="0">
                <a:latin typeface="+mn-ea"/>
                <a:cs typeface="宋体" panose="02010600030101010101" pitchFamily="2" charset="-122"/>
              </a:rPr>
              <a:t>社区</a:t>
            </a:r>
            <a:r>
              <a:rPr lang="zh-CN" altLang="en-US" sz="2300" dirty="0" smtClean="0">
                <a:latin typeface="+mn-ea"/>
                <a:cs typeface="宋体" panose="02010600030101010101" pitchFamily="2" charset="-122"/>
              </a:rPr>
              <a:t>邱屋街</a:t>
            </a:r>
            <a:r>
              <a:rPr sz="2300" dirty="0" err="1" smtClean="0">
                <a:latin typeface="+mn-ea"/>
                <a:cs typeface="宋体" panose="02010600030101010101" pitchFamily="2" charset="-122"/>
              </a:rPr>
              <a:t>片区城市更新单元旧屋村范围</a:t>
            </a:r>
            <a:r>
              <a:rPr sz="2300" dirty="0" err="1">
                <a:latin typeface="+mn-ea"/>
                <a:cs typeface="宋体" panose="02010600030101010101" pitchFamily="2" charset="-122"/>
              </a:rPr>
              <a:t>（草案）予以公示。具体如下</a:t>
            </a:r>
            <a:r>
              <a:rPr sz="2300" dirty="0">
                <a:latin typeface="+mn-ea"/>
                <a:cs typeface="宋体" panose="02010600030101010101" pitchFamily="2" charset="-122"/>
              </a:rPr>
              <a:t>： </a:t>
            </a:r>
            <a:endParaRPr sz="2300" dirty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  <a:spcAft>
                <a:spcPts val="0"/>
              </a:spcAft>
            </a:pPr>
            <a:r>
              <a:rPr sz="2300" dirty="0">
                <a:latin typeface="+mn-ea"/>
                <a:cs typeface="宋体" panose="02010600030101010101" pitchFamily="2" charset="-122"/>
              </a:rPr>
              <a:t>一、项目概况</a:t>
            </a:r>
            <a:endParaRPr sz="2300" dirty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  <a:spcAft>
                <a:spcPts val="0"/>
              </a:spcAft>
            </a:pPr>
            <a:r>
              <a:rPr lang="zh-CN" altLang="en-US" sz="2300" dirty="0">
                <a:latin typeface="+mn-ea"/>
                <a:cs typeface="宋体" panose="02010600030101010101" pitchFamily="2" charset="-122"/>
              </a:rPr>
              <a:t>龙岗街道南联社区邱屋街片区城市更新单元位于龙岗区龙岗街道，初步认定该城市更新单元</a:t>
            </a:r>
            <a:r>
              <a:rPr lang="en-US" altLang="zh-CN" sz="2300" dirty="0">
                <a:latin typeface="+mn-ea"/>
                <a:cs typeface="宋体" panose="02010600030101010101" pitchFamily="2" charset="-122"/>
              </a:rPr>
              <a:t>39057.39</a:t>
            </a:r>
            <a:r>
              <a:rPr lang="zh-CN" altLang="en-US" sz="2300" dirty="0">
                <a:latin typeface="+mn-ea"/>
                <a:cs typeface="宋体" panose="02010600030101010101" pitchFamily="2" charset="-122"/>
              </a:rPr>
              <a:t>平方米的拆除范围内旧屋村面积为</a:t>
            </a:r>
            <a:r>
              <a:rPr lang="en-US" altLang="zh-CN" sz="2300" dirty="0">
                <a:latin typeface="+mn-ea"/>
                <a:cs typeface="宋体" panose="02010600030101010101" pitchFamily="2" charset="-122"/>
              </a:rPr>
              <a:t>2852.65</a:t>
            </a:r>
            <a:r>
              <a:rPr lang="zh-CN" altLang="en-US" sz="2300" dirty="0">
                <a:latin typeface="+mn-ea"/>
                <a:cs typeface="宋体" panose="02010600030101010101" pitchFamily="2" charset="-122"/>
              </a:rPr>
              <a:t>平方米（详见附图）</a:t>
            </a:r>
            <a:r>
              <a:rPr lang="zh-CN" altLang="en-US" sz="2300" dirty="0" smtClean="0">
                <a:latin typeface="+mn-ea"/>
                <a:cs typeface="宋体" panose="02010600030101010101" pitchFamily="2" charset="-122"/>
              </a:rPr>
              <a:t>。</a:t>
            </a:r>
            <a:endParaRPr lang="en-US" altLang="zh-CN" sz="2300" dirty="0" smtClean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  <a:spcAft>
                <a:spcPts val="0"/>
              </a:spcAft>
            </a:pPr>
            <a:r>
              <a:rPr sz="2300" dirty="0" smtClean="0">
                <a:latin typeface="+mn-ea"/>
                <a:cs typeface="宋体" panose="02010600030101010101" pitchFamily="2" charset="-122"/>
              </a:rPr>
              <a:t> </a:t>
            </a:r>
            <a:r>
              <a:rPr sz="2300" dirty="0">
                <a:latin typeface="+mn-ea"/>
                <a:cs typeface="宋体" panose="02010600030101010101" pitchFamily="2" charset="-122"/>
              </a:rPr>
              <a:t>二、公示地点</a:t>
            </a:r>
            <a:endParaRPr sz="2300" u="sng" dirty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  <a:spcAft>
                <a:spcPts val="0"/>
              </a:spcAft>
            </a:pPr>
            <a:r>
              <a:rPr lang="zh-CN" altLang="en-US" sz="2300" dirty="0">
                <a:latin typeface="+mn-ea"/>
                <a:cs typeface="宋体" panose="02010600030101010101" pitchFamily="2" charset="-122"/>
              </a:rPr>
              <a:t>（一）龙岗街道南联社区邱屋街片区城市更新单元项目现场</a:t>
            </a:r>
            <a:endParaRPr lang="zh-CN" altLang="en-US" sz="2300" dirty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  <a:spcAft>
                <a:spcPts val="0"/>
              </a:spcAft>
            </a:pPr>
            <a:r>
              <a:rPr lang="zh-CN" altLang="en-US" sz="2300" dirty="0">
                <a:latin typeface="+mn-ea"/>
                <a:cs typeface="宋体" panose="02010600030101010101" pitchFamily="2" charset="-122"/>
              </a:rPr>
              <a:t>（二）深圳市龙岗南联股份合作公司办公楼宣传栏</a:t>
            </a:r>
            <a:endParaRPr lang="zh-CN" altLang="en-US" sz="2300" dirty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  <a:spcAft>
                <a:spcPts val="0"/>
              </a:spcAft>
            </a:pPr>
            <a:r>
              <a:rPr lang="zh-CN" altLang="en-US" sz="2300" dirty="0">
                <a:latin typeface="+mn-ea"/>
                <a:cs typeface="宋体" panose="02010600030101010101" pitchFamily="2" charset="-122"/>
              </a:rPr>
              <a:t>（三）深圳市龙岗区龙岗街道办事处</a:t>
            </a:r>
            <a:endParaRPr lang="zh-CN" altLang="en-US" sz="2300" dirty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  <a:spcAft>
                <a:spcPts val="0"/>
              </a:spcAft>
            </a:pPr>
            <a:r>
              <a:rPr lang="zh-CN" altLang="en-US" sz="2300" dirty="0">
                <a:latin typeface="+mn-ea"/>
                <a:cs typeface="宋体" panose="02010600030101010101" pitchFamily="2" charset="-122"/>
              </a:rPr>
              <a:t>（四）深圳市龙岗区城市更新和土地整备局一楼大厅</a:t>
            </a:r>
            <a:endParaRPr lang="zh-CN" altLang="en-US" sz="2300" dirty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  <a:spcAft>
                <a:spcPts val="0"/>
              </a:spcAft>
            </a:pPr>
            <a:r>
              <a:rPr lang="zh-CN" altLang="en-US" sz="2300" dirty="0">
                <a:latin typeface="+mn-ea"/>
                <a:cs typeface="宋体" panose="02010600030101010101" pitchFamily="2" charset="-122"/>
              </a:rPr>
              <a:t>（五）龙岗政府在线（区城市更新和土地整备局）网站</a:t>
            </a:r>
            <a:r>
              <a:rPr lang="en-US" altLang="zh-CN" sz="2300" dirty="0" smtClean="0">
                <a:latin typeface="+mn-ea"/>
                <a:cs typeface="宋体" panose="02010600030101010101" pitchFamily="2" charset="-122"/>
              </a:rPr>
              <a:t>: </a:t>
            </a:r>
            <a:r>
              <a:rPr lang="zh-CN" altLang="en-US" sz="2300" dirty="0">
                <a:latin typeface="+mn-ea"/>
                <a:cs typeface="宋体" panose="02010600030101010101" pitchFamily="2" charset="-122"/>
              </a:rPr>
              <a:t>http://www.lg.gov.cn/bmzz/csgxj/ </a:t>
            </a:r>
            <a:endParaRPr lang="zh-CN" altLang="en-US" sz="2300" dirty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  <a:spcAft>
                <a:spcPts val="0"/>
              </a:spcAft>
            </a:pPr>
            <a:r>
              <a:rPr lang="zh-CN" altLang="en-US" sz="2300" dirty="0" smtClean="0">
                <a:latin typeface="+mn-ea"/>
                <a:cs typeface="宋体" panose="02010600030101010101" pitchFamily="2" charset="-122"/>
              </a:rPr>
              <a:t>三</a:t>
            </a:r>
            <a:r>
              <a:rPr lang="zh-CN" altLang="en-US" sz="2300" dirty="0">
                <a:latin typeface="+mn-ea"/>
                <a:cs typeface="宋体" panose="02010600030101010101" pitchFamily="2" charset="-122"/>
              </a:rPr>
              <a:t>、公示时间</a:t>
            </a:r>
            <a:endParaRPr lang="zh-CN" altLang="en-US" sz="2300" dirty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</a:pPr>
            <a:r>
              <a:rPr lang="zh-CN" altLang="en-US" sz="2300" dirty="0">
                <a:solidFill>
                  <a:schemeClr val="tx1"/>
                </a:solidFill>
                <a:latin typeface="+mn-ea"/>
                <a:cs typeface="宋体" panose="02010600030101010101" pitchFamily="2" charset="-122"/>
              </a:rPr>
              <a:t>公示期为7天，自</a:t>
            </a:r>
            <a:r>
              <a:rPr lang="zh-CN" altLang="en-US" sz="2300" dirty="0" smtClean="0">
                <a:solidFill>
                  <a:schemeClr val="tx1"/>
                </a:solidFill>
                <a:latin typeface="+mn-ea"/>
                <a:cs typeface="宋体" panose="02010600030101010101" pitchFamily="2" charset="-122"/>
              </a:rPr>
              <a:t>2023年0</a:t>
            </a:r>
            <a:r>
              <a:rPr lang="en-US" altLang="zh-CN" sz="2300" dirty="0">
                <a:solidFill>
                  <a:schemeClr val="tx1"/>
                </a:solidFill>
                <a:latin typeface="+mn-ea"/>
                <a:cs typeface="宋体" panose="02010600030101010101" pitchFamily="2" charset="-122"/>
              </a:rPr>
              <a:t>9</a:t>
            </a:r>
            <a:r>
              <a:rPr lang="zh-CN" altLang="en-US" sz="2300" dirty="0" smtClean="0">
                <a:solidFill>
                  <a:schemeClr val="tx1"/>
                </a:solidFill>
                <a:latin typeface="+mn-ea"/>
                <a:cs typeface="宋体" panose="02010600030101010101" pitchFamily="2" charset="-122"/>
              </a:rPr>
              <a:t>月</a:t>
            </a:r>
            <a:r>
              <a:rPr lang="en-US" altLang="zh-CN" sz="2300" dirty="0">
                <a:solidFill>
                  <a:schemeClr val="tx1"/>
                </a:solidFill>
                <a:latin typeface="+mn-ea"/>
                <a:cs typeface="宋体" panose="02010600030101010101" pitchFamily="2" charset="-122"/>
              </a:rPr>
              <a:t>14</a:t>
            </a:r>
            <a:r>
              <a:rPr lang="zh-CN" altLang="en-US" sz="2300" dirty="0" smtClean="0">
                <a:solidFill>
                  <a:schemeClr val="tx1"/>
                </a:solidFill>
                <a:latin typeface="+mn-ea"/>
                <a:cs typeface="宋体" panose="02010600030101010101" pitchFamily="2" charset="-122"/>
              </a:rPr>
              <a:t>日</a:t>
            </a:r>
            <a:r>
              <a:rPr lang="zh-CN" altLang="en-US" sz="2300" dirty="0">
                <a:solidFill>
                  <a:schemeClr val="tx1"/>
                </a:solidFill>
                <a:latin typeface="+mn-ea"/>
                <a:cs typeface="宋体" panose="02010600030101010101" pitchFamily="2" charset="-122"/>
              </a:rPr>
              <a:t>至</a:t>
            </a:r>
            <a:r>
              <a:rPr lang="zh-CN" altLang="en-US" sz="2300" dirty="0" smtClean="0">
                <a:solidFill>
                  <a:schemeClr val="tx1"/>
                </a:solidFill>
                <a:latin typeface="+mn-ea"/>
                <a:cs typeface="宋体" panose="02010600030101010101" pitchFamily="2" charset="-122"/>
              </a:rPr>
              <a:t>2023年0</a:t>
            </a:r>
            <a:r>
              <a:rPr lang="en-US" altLang="zh-CN" sz="2300" dirty="0">
                <a:solidFill>
                  <a:schemeClr val="tx1"/>
                </a:solidFill>
                <a:latin typeface="+mn-ea"/>
                <a:cs typeface="宋体" panose="02010600030101010101" pitchFamily="2" charset="-122"/>
              </a:rPr>
              <a:t>9</a:t>
            </a:r>
            <a:r>
              <a:rPr lang="zh-CN" altLang="en-US" sz="2300" dirty="0" smtClean="0">
                <a:solidFill>
                  <a:schemeClr val="tx1"/>
                </a:solidFill>
                <a:latin typeface="+mn-ea"/>
                <a:cs typeface="宋体" panose="02010600030101010101" pitchFamily="2" charset="-122"/>
              </a:rPr>
              <a:t>月</a:t>
            </a:r>
            <a:r>
              <a:rPr lang="en-US" altLang="zh-CN" sz="2300" dirty="0">
                <a:solidFill>
                  <a:schemeClr val="tx1"/>
                </a:solidFill>
                <a:latin typeface="+mn-ea"/>
                <a:cs typeface="宋体" panose="02010600030101010101" pitchFamily="2" charset="-122"/>
              </a:rPr>
              <a:t>20</a:t>
            </a:r>
            <a:r>
              <a:rPr lang="zh-CN" altLang="en-US" sz="2300" dirty="0" smtClean="0">
                <a:solidFill>
                  <a:schemeClr val="tx1"/>
                </a:solidFill>
                <a:latin typeface="+mn-ea"/>
                <a:cs typeface="宋体" panose="02010600030101010101" pitchFamily="2" charset="-122"/>
              </a:rPr>
              <a:t>日</a:t>
            </a:r>
            <a:r>
              <a:rPr lang="zh-CN" altLang="en-US" sz="2300" dirty="0">
                <a:solidFill>
                  <a:schemeClr val="tx1"/>
                </a:solidFill>
                <a:latin typeface="+mn-ea"/>
                <a:cs typeface="宋体" panose="02010600030101010101" pitchFamily="2" charset="-122"/>
              </a:rPr>
              <a:t>止。</a:t>
            </a:r>
            <a:endParaRPr lang="zh-CN" altLang="en-US" sz="2300" dirty="0">
              <a:solidFill>
                <a:schemeClr val="tx1"/>
              </a:solidFill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</a:pPr>
            <a:r>
              <a:rPr lang="zh-CN" altLang="zh-CN" sz="2300" dirty="0" smtClean="0">
                <a:latin typeface="+mn-ea"/>
                <a:cs typeface="宋体" panose="02010600030101010101" pitchFamily="2" charset="-122"/>
              </a:rPr>
              <a:t>四、意见反馈</a:t>
            </a:r>
            <a:endParaRPr lang="zh-CN" altLang="zh-CN" sz="2300" dirty="0" smtClean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</a:pPr>
            <a:r>
              <a:rPr lang="zh-CN" altLang="en-US" sz="2300" dirty="0">
                <a:latin typeface="+mn-ea"/>
                <a:cs typeface="宋体" panose="02010600030101010101" pitchFamily="2" charset="-122"/>
              </a:rPr>
              <a:t>（一）公示期间如对上述旧屋村范围有任何意见或者建议，请以书面形式反馈，逾期视为无异议（如邮寄，以邮戳日期为准）；</a:t>
            </a:r>
            <a:endParaRPr lang="zh-CN" altLang="en-US" sz="2300" dirty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</a:pPr>
            <a:r>
              <a:rPr lang="zh-CN" altLang="en-US" sz="2300" dirty="0">
                <a:latin typeface="+mn-ea"/>
                <a:cs typeface="宋体" panose="02010600030101010101" pitchFamily="2" charset="-122"/>
              </a:rPr>
              <a:t>（二）个人反馈的，须附上个人地址、身份证复印件、联系方式；</a:t>
            </a:r>
            <a:endParaRPr lang="zh-CN" altLang="en-US" sz="2300" dirty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</a:pPr>
            <a:r>
              <a:rPr lang="zh-CN" altLang="en-US" sz="2300" dirty="0">
                <a:latin typeface="+mn-ea"/>
                <a:cs typeface="宋体" panose="02010600030101010101" pitchFamily="2" charset="-122"/>
              </a:rPr>
              <a:t>（三）多人共同反馈的，须附上每个人的身份证复印件、地址和委托代理人的身份证复印件、地址、联系方式；</a:t>
            </a:r>
            <a:endParaRPr lang="zh-CN" altLang="en-US" sz="2300" dirty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</a:pPr>
            <a:r>
              <a:rPr lang="zh-CN" altLang="en-US" sz="2300" dirty="0">
                <a:latin typeface="+mn-ea"/>
                <a:cs typeface="宋体" panose="02010600030101010101" pitchFamily="2" charset="-122"/>
              </a:rPr>
              <a:t>（四）单位反馈的，须附上单位法人、委托代理人的身份证复印件、地址、联系方式。</a:t>
            </a:r>
            <a:endParaRPr lang="zh-CN" altLang="en-US" sz="2300" dirty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</a:pPr>
            <a:r>
              <a:rPr lang="zh-CN" altLang="en-US" sz="2300" dirty="0">
                <a:latin typeface="+mn-ea"/>
                <a:cs typeface="宋体" panose="02010600030101010101" pitchFamily="2" charset="-122"/>
              </a:rPr>
              <a:t>联系人：陈工      联系电话：</a:t>
            </a:r>
            <a:r>
              <a:rPr lang="en-US" altLang="zh-CN" sz="2300" dirty="0">
                <a:latin typeface="+mn-ea"/>
                <a:cs typeface="宋体" panose="02010600030101010101" pitchFamily="2" charset="-122"/>
              </a:rPr>
              <a:t>0755-28948317</a:t>
            </a:r>
            <a:endParaRPr lang="en-US" altLang="zh-CN" sz="2300" dirty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</a:pPr>
            <a:r>
              <a:rPr lang="zh-CN" altLang="en-US" sz="2300" dirty="0" smtClean="0">
                <a:latin typeface="+mn-ea"/>
                <a:cs typeface="宋体" panose="02010600030101010101" pitchFamily="2" charset="-122"/>
              </a:rPr>
              <a:t>联系</a:t>
            </a:r>
            <a:r>
              <a:rPr lang="zh-CN" altLang="en-US" sz="2300" dirty="0">
                <a:latin typeface="+mn-ea"/>
                <a:cs typeface="宋体" panose="02010600030101010101" pitchFamily="2" charset="-122"/>
              </a:rPr>
              <a:t>地址：深圳市龙岗区城市更新和土地整备</a:t>
            </a:r>
            <a:r>
              <a:rPr lang="zh-CN" altLang="en-US" sz="2300" dirty="0" smtClean="0">
                <a:latin typeface="+mn-ea"/>
                <a:cs typeface="宋体" panose="02010600030101010101" pitchFamily="2" charset="-122"/>
              </a:rPr>
              <a:t>局</a:t>
            </a:r>
            <a:r>
              <a:rPr sz="2300" dirty="0">
                <a:latin typeface="+mn-ea"/>
                <a:cs typeface="宋体" panose="02010600030101010101" pitchFamily="2" charset="-122"/>
              </a:rPr>
              <a:t>（深圳市龙岗区龙城街道龙飞大道983号黄阁坑股份大厦）</a:t>
            </a:r>
            <a:r>
              <a:rPr lang="zh-CN" altLang="en-US" sz="2300" dirty="0">
                <a:latin typeface="+mn-ea"/>
                <a:cs typeface="宋体" panose="02010600030101010101" pitchFamily="2" charset="-122"/>
              </a:rPr>
              <a:t>。</a:t>
            </a:r>
            <a:endParaRPr lang="zh-CN" altLang="en-US" sz="2300" dirty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</a:pPr>
            <a:r>
              <a:rPr lang="en-US" altLang="zh-CN" sz="2300" dirty="0" smtClean="0">
                <a:latin typeface="+mn-ea"/>
                <a:cs typeface="宋体" panose="02010600030101010101" pitchFamily="2" charset="-122"/>
              </a:rPr>
              <a:t> </a:t>
            </a:r>
            <a:endParaRPr lang="zh-CN" altLang="zh-CN" sz="2300" dirty="0" smtClean="0">
              <a:latin typeface="+mn-ea"/>
              <a:cs typeface="宋体" panose="02010600030101010101" pitchFamily="2" charset="-122"/>
            </a:endParaRPr>
          </a:p>
          <a:p>
            <a:pPr indent="457200" algn="r">
              <a:lnSpc>
                <a:spcPts val="3800"/>
              </a:lnSpc>
            </a:pPr>
            <a:r>
              <a:rPr lang="en-US" altLang="zh-CN" sz="2300" dirty="0" smtClean="0">
                <a:latin typeface="+mn-ea"/>
                <a:cs typeface="宋体" panose="02010600030101010101" pitchFamily="2" charset="-122"/>
              </a:rPr>
              <a:t>                                               </a:t>
            </a:r>
            <a:r>
              <a:rPr altLang="zh-CN" sz="2300" dirty="0" err="1" smtClean="0">
                <a:latin typeface="+mn-ea"/>
                <a:cs typeface="宋体" panose="02010600030101010101" pitchFamily="2" charset="-122"/>
              </a:rPr>
              <a:t>深圳市龙岗区城市更新和土地整备局</a:t>
            </a:r>
            <a:endParaRPr altLang="zh-CN" sz="2300" dirty="0" smtClean="0">
              <a:latin typeface="+mn-ea"/>
              <a:cs typeface="宋体" panose="02010600030101010101" pitchFamily="2" charset="-122"/>
            </a:endParaRPr>
          </a:p>
          <a:p>
            <a:pPr indent="457200" algn="r">
              <a:lnSpc>
                <a:spcPts val="3800"/>
              </a:lnSpc>
            </a:pPr>
            <a:r>
              <a:rPr lang="en-US" altLang="zh-CN" sz="2300" dirty="0" smtClean="0">
                <a:latin typeface="+mn-ea"/>
                <a:cs typeface="宋体" panose="02010600030101010101" pitchFamily="2" charset="-122"/>
              </a:rPr>
              <a:t>                                                       </a:t>
            </a:r>
            <a:r>
              <a:rPr lang="en-US" altLang="zh-CN" sz="2300" dirty="0" smtClean="0">
                <a:solidFill>
                  <a:schemeClr val="tx1"/>
                </a:solidFill>
                <a:latin typeface="+mn-ea"/>
                <a:cs typeface="宋体" panose="02010600030101010101" pitchFamily="2" charset="-122"/>
              </a:rPr>
              <a:t>2023</a:t>
            </a:r>
            <a:r>
              <a:rPr lang="zh-CN" altLang="zh-CN" sz="2300" dirty="0" smtClean="0">
                <a:solidFill>
                  <a:schemeClr val="tx1"/>
                </a:solidFill>
                <a:latin typeface="+mn-ea"/>
                <a:cs typeface="宋体" panose="02010600030101010101" pitchFamily="2" charset="-122"/>
              </a:rPr>
              <a:t>年</a:t>
            </a:r>
            <a:r>
              <a:rPr lang="en-US" altLang="zh-CN" sz="2300" dirty="0">
                <a:solidFill>
                  <a:schemeClr val="tx1"/>
                </a:solidFill>
                <a:latin typeface="+mn-ea"/>
                <a:cs typeface="宋体" panose="02010600030101010101" pitchFamily="2" charset="-122"/>
              </a:rPr>
              <a:t>9</a:t>
            </a:r>
            <a:r>
              <a:rPr lang="zh-CN" altLang="zh-CN" sz="2300" dirty="0" smtClean="0">
                <a:solidFill>
                  <a:schemeClr val="tx1"/>
                </a:solidFill>
                <a:latin typeface="+mn-ea"/>
                <a:cs typeface="宋体" panose="02010600030101010101" pitchFamily="2" charset="-122"/>
              </a:rPr>
              <a:t>月</a:t>
            </a:r>
            <a:r>
              <a:rPr lang="en-US" altLang="zh-CN" sz="2300" dirty="0">
                <a:solidFill>
                  <a:schemeClr val="tx1"/>
                </a:solidFill>
                <a:latin typeface="+mn-ea"/>
                <a:cs typeface="宋体" panose="02010600030101010101" pitchFamily="2" charset="-122"/>
              </a:rPr>
              <a:t>14</a:t>
            </a:r>
            <a:r>
              <a:rPr lang="zh-CN" altLang="zh-CN" sz="2300" dirty="0" smtClean="0">
                <a:solidFill>
                  <a:schemeClr val="tx1"/>
                </a:solidFill>
                <a:latin typeface="+mn-ea"/>
                <a:cs typeface="宋体" panose="02010600030101010101" pitchFamily="2" charset="-122"/>
              </a:rPr>
              <a:t>日</a:t>
            </a:r>
            <a:endParaRPr lang="zh-CN" altLang="zh-CN" sz="2300" dirty="0" smtClean="0">
              <a:solidFill>
                <a:schemeClr val="tx1"/>
              </a:solidFill>
              <a:latin typeface="+mn-ea"/>
              <a:cs typeface="宋体" panose="02010600030101010101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96686" y="3692979"/>
            <a:ext cx="1271451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3742069" y="18237134"/>
            <a:ext cx="16299781" cy="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5455783" y="19132913"/>
            <a:ext cx="2071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图        例</a:t>
            </a:r>
            <a:endParaRPr lang="zh-CN" altLang="en-US" sz="3600" dirty="0"/>
          </a:p>
        </p:txBody>
      </p:sp>
      <p:grpSp>
        <p:nvGrpSpPr>
          <p:cNvPr id="34" name="组合 33"/>
          <p:cNvGrpSpPr/>
          <p:nvPr/>
        </p:nvGrpSpPr>
        <p:grpSpPr>
          <a:xfrm>
            <a:off x="19205122" y="19653533"/>
            <a:ext cx="2814319" cy="461665"/>
            <a:chOff x="13839825" y="19501133"/>
            <a:chExt cx="2814319" cy="461665"/>
          </a:xfrm>
        </p:grpSpPr>
        <p:sp>
          <p:nvSpPr>
            <p:cNvPr id="30" name="矩形 29"/>
            <p:cNvSpPr/>
            <p:nvPr/>
          </p:nvSpPr>
          <p:spPr>
            <a:xfrm>
              <a:off x="13839825" y="19557645"/>
              <a:ext cx="590550" cy="317566"/>
            </a:xfrm>
            <a:prstGeom prst="rect">
              <a:avLst/>
            </a:prstGeom>
            <a:pattFill prst="wdUpDiag">
              <a:fgClr>
                <a:srgbClr val="FD0DFF"/>
              </a:fgClr>
              <a:bgClr>
                <a:schemeClr val="bg1"/>
              </a:bgClr>
            </a:pattFill>
            <a:ln w="6350">
              <a:solidFill>
                <a:srgbClr val="DBC5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4494781" y="19501133"/>
              <a:ext cx="2159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/>
                <a:t>旧屋村范围</a:t>
              </a:r>
              <a:endParaRPr lang="zh-CN" altLang="en-US" sz="2400" dirty="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9199225" y="18820413"/>
            <a:ext cx="2814319" cy="461665"/>
            <a:chOff x="17614900" y="19084573"/>
            <a:chExt cx="2814319" cy="461665"/>
          </a:xfrm>
        </p:grpSpPr>
        <p:sp>
          <p:nvSpPr>
            <p:cNvPr id="36" name="矩形 35"/>
            <p:cNvSpPr/>
            <p:nvPr/>
          </p:nvSpPr>
          <p:spPr>
            <a:xfrm>
              <a:off x="17614900" y="19141085"/>
              <a:ext cx="590550" cy="3175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7" name="直接连接符 36"/>
            <p:cNvCxnSpPr>
              <a:stCxn id="36" idx="1"/>
              <a:endCxn id="36" idx="3"/>
            </p:cNvCxnSpPr>
            <p:nvPr/>
          </p:nvCxnSpPr>
          <p:spPr>
            <a:xfrm>
              <a:off x="17614900" y="19299868"/>
              <a:ext cx="590550" cy="0"/>
            </a:xfrm>
            <a:prstGeom prst="line">
              <a:avLst/>
            </a:prstGeom>
            <a:ln w="50800" cmpd="sng">
              <a:solidFill>
                <a:srgbClr val="1818E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18269856" y="19084573"/>
              <a:ext cx="2159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/>
                <a:t>拆除用地范围</a:t>
              </a:r>
              <a:endParaRPr lang="zh-CN" altLang="en-US" sz="2400" dirty="0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4018442" y="18872483"/>
            <a:ext cx="2814319" cy="461665"/>
            <a:chOff x="17614900" y="19084573"/>
            <a:chExt cx="2814319" cy="461665"/>
          </a:xfrm>
        </p:grpSpPr>
        <p:sp>
          <p:nvSpPr>
            <p:cNvPr id="40" name="矩形 39"/>
            <p:cNvSpPr/>
            <p:nvPr/>
          </p:nvSpPr>
          <p:spPr>
            <a:xfrm>
              <a:off x="17614900" y="19141085"/>
              <a:ext cx="590550" cy="3175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8269856" y="19084573"/>
              <a:ext cx="2159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/>
                <a:t>旧屋村坐标点</a:t>
              </a:r>
              <a:endParaRPr lang="zh-CN" altLang="en-US" sz="2400" dirty="0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4018875" y="18899505"/>
            <a:ext cx="654685" cy="3067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altLang="zh-CN" sz="1800" b="1" dirty="0">
                <a:solidFill>
                  <a:srgbClr val="2AF639"/>
                </a:solidFill>
                <a:latin typeface="+mn-ea"/>
              </a:rPr>
              <a:t> A1</a:t>
            </a:r>
            <a:endParaRPr lang="en-US" altLang="zh-CN" sz="1800" b="1" dirty="0">
              <a:solidFill>
                <a:srgbClr val="2AF639"/>
              </a:solidFill>
              <a:latin typeface="+mn-ea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22086" y="3832679"/>
            <a:ext cx="1271451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0" t="4274" r="21773" b="5310"/>
          <a:stretch>
            <a:fillRect/>
          </a:stretch>
        </p:blipFill>
        <p:spPr>
          <a:xfrm>
            <a:off x="13906082" y="932873"/>
            <a:ext cx="16058800" cy="171888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827</Words>
  <Application>WPS 演示</Application>
  <PresentationFormat>自定义</PresentationFormat>
  <Paragraphs>39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Times New Roman</vt:lpstr>
      <vt:lpstr>Calibri</vt:lpstr>
      <vt:lpstr>黑体</vt:lpstr>
      <vt:lpstr>微软雅黑</vt:lpstr>
      <vt:lpstr>Arial Unicode MS</vt:lpstr>
      <vt:lpstr>Calibri Light</vt:lpstr>
      <vt:lpstr>Office 主题</vt:lpstr>
      <vt:lpstr>PowerPoint 演示文稿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陈丹鑫（龙岗更新）</cp:lastModifiedBy>
  <cp:revision>100</cp:revision>
  <dcterms:created xsi:type="dcterms:W3CDTF">2018-07-19T08:50:00Z</dcterms:created>
  <dcterms:modified xsi:type="dcterms:W3CDTF">2023-09-13T01:47:49Z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2052-11.8.2.10229</vt:lpwstr>
  </property>
  <property fmtid="{D5CDD505-2E9C-101B-9397-08002B2CF9AE}" pid="3" name="ICV">
    <vt:lpwstr>0E52F693FFE745A493C1F2F38568BE99</vt:lpwstr>
  </property>
</Properties>
</file>