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1"/>
  </p:handoutMasterIdLst>
  <p:sldIdLst>
    <p:sldId id="712" r:id="rId3"/>
    <p:sldId id="714" r:id="rId5"/>
    <p:sldId id="713" r:id="rId6"/>
    <p:sldId id="1128" r:id="rId7"/>
    <p:sldId id="718" r:id="rId8"/>
    <p:sldId id="715" r:id="rId9"/>
    <p:sldId id="719" r:id="rId10"/>
    <p:sldId id="1162" r:id="rId11"/>
    <p:sldId id="720" r:id="rId12"/>
    <p:sldId id="1177" r:id="rId13"/>
    <p:sldId id="1178" r:id="rId14"/>
    <p:sldId id="1179" r:id="rId15"/>
    <p:sldId id="1180" r:id="rId16"/>
    <p:sldId id="1181" r:id="rId17"/>
    <p:sldId id="1134" r:id="rId18"/>
    <p:sldId id="1130" r:id="rId19"/>
    <p:sldId id="717" r:id="rId20"/>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OPPOSans B" panose="00020600040101010101" pitchFamily="18" charset="-122"/>
      <p:regular r:id="rId29"/>
    </p:embeddedFont>
    <p:embeddedFont>
      <p:font typeface="OPPOSans H" panose="00020600040101010101" pitchFamily="18" charset="-122"/>
      <p:regular r:id="rId30"/>
    </p:embeddedFont>
    <p:embeddedFont>
      <p:font typeface="OPPOSans L" panose="00020600040101010101" pitchFamily="18" charset="-122"/>
      <p:regular r:id="rId31"/>
    </p:embeddedFont>
    <p:embeddedFont>
      <p:font typeface="OPPOSans M" panose="00020600040101010101" pitchFamily="18" charset="-122"/>
      <p:regular r:id="rId32"/>
    </p:embeddedFont>
    <p:embeddedFont>
      <p:font typeface="微软雅黑" panose="020B0503020204020204" pitchFamily="34" charset="-122"/>
      <p:regular r:id="rId33"/>
      <p:bold r:id="rId34"/>
    </p:embeddedFont>
    <p:embeddedFont>
      <p:font typeface="微软雅黑 Light" panose="020B0502040204020203" pitchFamily="34" charset="-122"/>
      <p:regular r:id="rId35"/>
    </p:embeddedFont>
  </p:embeddedFontLst>
  <p:defaultTextStyle>
    <a:defPPr>
      <a:defRPr lang="zh-S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7962" autoAdjust="0"/>
  </p:normalViewPr>
  <p:slideViewPr>
    <p:cSldViewPr snapToGrid="0">
      <p:cViewPr varScale="1">
        <p:scale>
          <a:sx n="67" d="100"/>
          <a:sy n="67" d="100"/>
        </p:scale>
        <p:origin x="80" y="268"/>
      </p:cViewPr>
      <p:guideLst>
        <p:guide orient="horz" pos="2516"/>
        <p:guide orient="horz" pos="1153"/>
        <p:guide pos="3526"/>
        <p:guide pos="6971"/>
      </p:guideLst>
    </p:cSldViewPr>
  </p:slideViewPr>
  <p:notesTextViewPr>
    <p:cViewPr>
      <p:scale>
        <a:sx n="1" d="1"/>
        <a:sy n="1" d="1"/>
      </p:scale>
      <p:origin x="0" y="0"/>
    </p:cViewPr>
  </p:notesTextViewPr>
  <p:notesViewPr>
    <p:cSldViewPr snapToGrid="0">
      <p:cViewPr varScale="1">
        <p:scale>
          <a:sx n="69" d="100"/>
          <a:sy n="69" d="100"/>
        </p:scale>
        <p:origin x="2712" y="56"/>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font" Target="fonts/font11.fntdata"/><Relationship Id="rId34" Type="http://schemas.openxmlformats.org/officeDocument/2006/relationships/font" Target="fonts/font10.fntdata"/><Relationship Id="rId33" Type="http://schemas.openxmlformats.org/officeDocument/2006/relationships/font" Target="fonts/font9.fntdata"/><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7E9FB1-9CE7-424C-9066-EDC65E2AD646}" type="datetimeFigureOut">
              <a:rPr lang="en-US" smtClean="0"/>
            </a:fld>
            <a:endParaRPr 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DE7EC-E8C7-4CC2-868C-776C897D167D}"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SG"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89EBF-75C4-4EE4-BF83-56F40D5107F4}" type="datetimeFigureOut">
              <a:rPr lang="zh-SG" altLang="en-US" smtClean="0"/>
            </a:fld>
            <a:endParaRPr lang="zh-SG"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SG"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SG"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SG"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B93CE-5124-4277-BBE8-F7735A1952C7}" type="slidenum">
              <a:rPr lang="zh-SG" altLang="en-US" smtClean="0"/>
            </a:fld>
            <a:endParaRPr lang="zh-SG"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US" dirty="0"/>
          </a:p>
        </p:txBody>
      </p:sp>
      <p:sp>
        <p:nvSpPr>
          <p:cNvPr id="4" name="灯片编号占位符 3"/>
          <p:cNvSpPr>
            <a:spLocks noGrp="true"/>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jpeg"/><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
    <p:bg>
      <p:bgPr>
        <a:solidFill>
          <a:schemeClr val="bg2"/>
        </a:solidFill>
        <a:effectLst/>
      </p:bgPr>
    </p:bg>
    <p:spTree>
      <p:nvGrpSpPr>
        <p:cNvPr id="1" name=""/>
        <p:cNvGrpSpPr/>
        <p:nvPr/>
      </p:nvGrpSpPr>
      <p:grpSpPr>
        <a:xfrm>
          <a:off x="0" y="0"/>
          <a:ext cx="0" cy="0"/>
          <a:chOff x="0" y="0"/>
          <a:chExt cx="0" cy="0"/>
        </a:xfrm>
      </p:grpSpPr>
      <p:pic>
        <p:nvPicPr>
          <p:cNvPr id="6" name="图片 5" descr="绿色的叶子&#10;&#10;描述已自动生成"/>
          <p:cNvPicPr>
            <a:picLocks noChangeAspect="true"/>
          </p:cNvPicPr>
          <p:nvPr userDrawn="true"/>
        </p:nvPicPr>
        <p:blipFill rotWithShape="true">
          <a:blip r:embed="rId2" cstate="print">
            <a:extLst>
              <a:ext uri="{28A0092B-C50C-407E-A947-70E740481C1C}">
                <a14:useLocalDpi xmlns:a14="http://schemas.microsoft.com/office/drawing/2010/main" val="false"/>
              </a:ext>
            </a:extLst>
          </a:blip>
          <a:srcRect l="435" b="15992"/>
          <a:stretch>
            <a:fillRect/>
          </a:stretch>
        </p:blipFill>
        <p:spPr>
          <a:xfrm>
            <a:off x="0" y="1"/>
            <a:ext cx="12192000" cy="6857999"/>
          </a:xfrm>
          <a:prstGeom prst="rect">
            <a:avLst/>
          </a:prstGeom>
        </p:spPr>
      </p:pic>
      <p:grpSp>
        <p:nvGrpSpPr>
          <p:cNvPr id="4" name="组合 3"/>
          <p:cNvGrpSpPr/>
          <p:nvPr userDrawn="true"/>
        </p:nvGrpSpPr>
        <p:grpSpPr>
          <a:xfrm>
            <a:off x="-26635" y="-5137"/>
            <a:ext cx="12245271" cy="6868275"/>
            <a:chOff x="-1" y="0"/>
            <a:chExt cx="12245271" cy="6868275"/>
          </a:xfrm>
        </p:grpSpPr>
        <p:sp>
          <p:nvSpPr>
            <p:cNvPr id="22" name="任意多边形 21"/>
            <p:cNvSpPr/>
            <p:nvPr userDrawn="true">
              <p:custDataLst>
                <p:tags r:id="rId3"/>
              </p:custDataLst>
            </p:nvPr>
          </p:nvSpPr>
          <p:spPr>
            <a:xfrm flipH="true">
              <a:off x="-1" y="5137"/>
              <a:ext cx="9173817" cy="6858000"/>
            </a:xfrm>
            <a:custGeom>
              <a:avLst/>
              <a:gdLst>
                <a:gd name="connsiteX0" fmla="*/ 9215065 w 9215065"/>
                <a:gd name="connsiteY0" fmla="*/ 0 h 6858000"/>
                <a:gd name="connsiteX1" fmla="*/ 0 w 9215065"/>
                <a:gd name="connsiteY1" fmla="*/ 0 h 6858000"/>
                <a:gd name="connsiteX2" fmla="*/ 1149654 w 9215065"/>
                <a:gd name="connsiteY2" fmla="*/ 6858000 h 6858000"/>
                <a:gd name="connsiteX3" fmla="*/ 9215065 w 921506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15065" h="6858000">
                  <a:moveTo>
                    <a:pt x="9215065" y="0"/>
                  </a:moveTo>
                  <a:lnTo>
                    <a:pt x="0" y="0"/>
                  </a:lnTo>
                  <a:lnTo>
                    <a:pt x="1149654" y="6858000"/>
                  </a:lnTo>
                  <a:lnTo>
                    <a:pt x="9215065" y="6858000"/>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任意多边形 16"/>
            <p:cNvSpPr/>
            <p:nvPr userDrawn="true">
              <p:custDataLst>
                <p:tags r:id="rId4"/>
              </p:custDataLst>
            </p:nvPr>
          </p:nvSpPr>
          <p:spPr>
            <a:xfrm flipH="true">
              <a:off x="8004747" y="0"/>
              <a:ext cx="4240523" cy="6868275"/>
            </a:xfrm>
            <a:custGeom>
              <a:avLst/>
              <a:gdLst>
                <a:gd name="connsiteX0" fmla="*/ 0 w 5083169"/>
                <a:gd name="connsiteY0" fmla="*/ 0 h 6846828"/>
                <a:gd name="connsiteX1" fmla="*/ 3527537 w 5083169"/>
                <a:gd name="connsiteY1" fmla="*/ 0 h 6846828"/>
                <a:gd name="connsiteX2" fmla="*/ 5083169 w 5083169"/>
                <a:gd name="connsiteY2" fmla="*/ 6846828 h 6846828"/>
                <a:gd name="connsiteX3" fmla="*/ 0 w 5083169"/>
                <a:gd name="connsiteY3" fmla="*/ 6846828 h 6846828"/>
                <a:gd name="connsiteX0-1" fmla="*/ 0 w 4867882"/>
                <a:gd name="connsiteY0-2" fmla="*/ 0 h 6857103"/>
                <a:gd name="connsiteX1-3" fmla="*/ 3527537 w 4867882"/>
                <a:gd name="connsiteY1-4" fmla="*/ 0 h 6857103"/>
                <a:gd name="connsiteX2-5" fmla="*/ 4867882 w 4867882"/>
                <a:gd name="connsiteY2-6" fmla="*/ 6857103 h 6857103"/>
                <a:gd name="connsiteX3-7" fmla="*/ 0 w 4867882"/>
                <a:gd name="connsiteY3-8" fmla="*/ 6846828 h 6857103"/>
                <a:gd name="connsiteX4" fmla="*/ 0 w 4867882"/>
                <a:gd name="connsiteY4" fmla="*/ 0 h 6857103"/>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4867882" h="6857103">
                  <a:moveTo>
                    <a:pt x="0" y="0"/>
                  </a:moveTo>
                  <a:lnTo>
                    <a:pt x="3527537" y="0"/>
                  </a:lnTo>
                  <a:lnTo>
                    <a:pt x="4867882" y="6857103"/>
                  </a:lnTo>
                  <a:lnTo>
                    <a:pt x="0" y="6846828"/>
                  </a:lnTo>
                  <a:lnTo>
                    <a:pt x="0" y="0"/>
                  </a:ln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pic>
        <p:nvPicPr>
          <p:cNvPr id="43" name="图片 42" descr="绿色的叶子&#10;&#10;描述已自动生成"/>
          <p:cNvPicPr>
            <a:picLocks noChangeAspect="true"/>
          </p:cNvPicPr>
          <p:nvPr userDrawn="true"/>
        </p:nvPicPr>
        <p:blipFill rotWithShape="true">
          <a:blip r:embed="rId2" cstate="print">
            <a:extLst>
              <a:ext uri="{28A0092B-C50C-407E-A947-70E740481C1C}">
                <a14:useLocalDpi xmlns:a14="http://schemas.microsoft.com/office/drawing/2010/main" val="false"/>
              </a:ext>
            </a:extLst>
          </a:blip>
          <a:srcRect l="3330" t="7870" r="2895" b="23862"/>
          <a:stretch>
            <a:fillRect/>
          </a:stretch>
        </p:blipFill>
        <p:spPr>
          <a:xfrm>
            <a:off x="376027" y="655081"/>
            <a:ext cx="11482939" cy="5573027"/>
          </a:xfrm>
          <a:custGeom>
            <a:avLst/>
            <a:gdLst>
              <a:gd name="connsiteX0" fmla="*/ 0 w 11482939"/>
              <a:gd name="connsiteY0" fmla="*/ 0 h 5573027"/>
              <a:gd name="connsiteX1" fmla="*/ 11482939 w 11482939"/>
              <a:gd name="connsiteY1" fmla="*/ 0 h 5573027"/>
              <a:gd name="connsiteX2" fmla="*/ 11482939 w 11482939"/>
              <a:gd name="connsiteY2" fmla="*/ 5573027 h 5573027"/>
              <a:gd name="connsiteX3" fmla="*/ 0 w 11482939"/>
              <a:gd name="connsiteY3" fmla="*/ 5573027 h 5573027"/>
            </a:gdLst>
            <a:ahLst/>
            <a:cxnLst>
              <a:cxn ang="0">
                <a:pos x="connsiteX0" y="connsiteY0"/>
              </a:cxn>
              <a:cxn ang="0">
                <a:pos x="connsiteX1" y="connsiteY1"/>
              </a:cxn>
              <a:cxn ang="0">
                <a:pos x="connsiteX2" y="connsiteY2"/>
              </a:cxn>
              <a:cxn ang="0">
                <a:pos x="connsiteX3" y="connsiteY3"/>
              </a:cxn>
            </a:cxnLst>
            <a:rect l="l" t="t" r="r" b="b"/>
            <a:pathLst>
              <a:path w="11482939" h="5573027">
                <a:moveTo>
                  <a:pt x="0" y="0"/>
                </a:moveTo>
                <a:lnTo>
                  <a:pt x="11482939" y="0"/>
                </a:lnTo>
                <a:lnTo>
                  <a:pt x="11482939" y="5573027"/>
                </a:lnTo>
                <a:lnTo>
                  <a:pt x="0" y="5573027"/>
                </a:lnTo>
                <a:close/>
              </a:path>
            </a:pathLst>
          </a:custGeom>
        </p:spPr>
      </p:pic>
      <p:grpSp>
        <p:nvGrpSpPr>
          <p:cNvPr id="13" name="组合 12"/>
          <p:cNvGrpSpPr/>
          <p:nvPr userDrawn="true"/>
        </p:nvGrpSpPr>
        <p:grpSpPr>
          <a:xfrm>
            <a:off x="333034" y="629893"/>
            <a:ext cx="11525932" cy="5598215"/>
            <a:chOff x="333034" y="629893"/>
            <a:chExt cx="11525932" cy="5598215"/>
          </a:xfrm>
        </p:grpSpPr>
        <p:grpSp>
          <p:nvGrpSpPr>
            <p:cNvPr id="12" name="组合 11"/>
            <p:cNvGrpSpPr/>
            <p:nvPr userDrawn="true"/>
          </p:nvGrpSpPr>
          <p:grpSpPr>
            <a:xfrm>
              <a:off x="333034" y="629893"/>
              <a:ext cx="11525932" cy="5598215"/>
              <a:chOff x="378745" y="1254695"/>
              <a:chExt cx="11525932" cy="5598215"/>
            </a:xfrm>
          </p:grpSpPr>
          <p:sp>
            <p:nvSpPr>
              <p:cNvPr id="41" name="任意多边形 40"/>
              <p:cNvSpPr/>
              <p:nvPr/>
            </p:nvSpPr>
            <p:spPr>
              <a:xfrm>
                <a:off x="378745" y="1254695"/>
                <a:ext cx="8729396" cy="5588000"/>
              </a:xfrm>
              <a:custGeom>
                <a:avLst/>
                <a:gdLst>
                  <a:gd name="connsiteX0" fmla="*/ 0 w 8729396"/>
                  <a:gd name="connsiteY0" fmla="*/ 0 h 5588000"/>
                  <a:gd name="connsiteX1" fmla="*/ 8729396 w 8729396"/>
                  <a:gd name="connsiteY1" fmla="*/ 0 h 5588000"/>
                  <a:gd name="connsiteX2" fmla="*/ 7791939 w 8729396"/>
                  <a:gd name="connsiteY2" fmla="*/ 5588000 h 5588000"/>
                  <a:gd name="connsiteX3" fmla="*/ 0 w 8729396"/>
                  <a:gd name="connsiteY3" fmla="*/ 5588000 h 5588000"/>
                </a:gdLst>
                <a:ahLst/>
                <a:cxnLst>
                  <a:cxn ang="0">
                    <a:pos x="connsiteX0" y="connsiteY0"/>
                  </a:cxn>
                  <a:cxn ang="0">
                    <a:pos x="connsiteX1" y="connsiteY1"/>
                  </a:cxn>
                  <a:cxn ang="0">
                    <a:pos x="connsiteX2" y="connsiteY2"/>
                  </a:cxn>
                  <a:cxn ang="0">
                    <a:pos x="connsiteX3" y="connsiteY3"/>
                  </a:cxn>
                </a:cxnLst>
                <a:rect l="l" t="t" r="r" b="b"/>
                <a:pathLst>
                  <a:path w="8729396" h="5588000">
                    <a:moveTo>
                      <a:pt x="0" y="0"/>
                    </a:moveTo>
                    <a:lnTo>
                      <a:pt x="8729396" y="0"/>
                    </a:lnTo>
                    <a:lnTo>
                      <a:pt x="7791939" y="5588000"/>
                    </a:lnTo>
                    <a:lnTo>
                      <a:pt x="0" y="5588000"/>
                    </a:lnTo>
                    <a:close/>
                  </a:path>
                </a:pathLst>
              </a:custGeom>
              <a:solidFill>
                <a:schemeClr val="bg2">
                  <a:alpha val="96000"/>
                </a:schemeClr>
              </a:solidFill>
              <a:ln w="31750"/>
              <a:effectLst>
                <a:outerShdw blurRad="127000" dist="381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000" dirty="0">
                  <a:cs typeface="+mn-ea"/>
                  <a:sym typeface="+mn-lt"/>
                </a:endParaRPr>
              </a:p>
            </p:txBody>
          </p:sp>
          <p:sp>
            <p:nvSpPr>
              <p:cNvPr id="20" name="任意多边形 19"/>
              <p:cNvSpPr/>
              <p:nvPr/>
            </p:nvSpPr>
            <p:spPr>
              <a:xfrm flipH="true">
                <a:off x="8170684" y="1264876"/>
                <a:ext cx="3733993" cy="5588034"/>
              </a:xfrm>
              <a:custGeom>
                <a:avLst/>
                <a:gdLst>
                  <a:gd name="connsiteX0" fmla="*/ 0 w 4456252"/>
                  <a:gd name="connsiteY0" fmla="*/ 5588000 h 5588000"/>
                  <a:gd name="connsiteX1" fmla="*/ 1278410 w 4456252"/>
                  <a:gd name="connsiteY1" fmla="*/ 0 h 5588000"/>
                  <a:gd name="connsiteX2" fmla="*/ 3177842 w 4456252"/>
                  <a:gd name="connsiteY2" fmla="*/ 0 h 5588000"/>
                  <a:gd name="connsiteX3" fmla="*/ 4456252 w 4456252"/>
                  <a:gd name="connsiteY3" fmla="*/ 5588000 h 5588000"/>
                  <a:gd name="connsiteX4" fmla="*/ 0 w 4456252"/>
                  <a:gd name="connsiteY4" fmla="*/ 5588000 h 5588000"/>
                  <a:gd name="connsiteX0-1" fmla="*/ 4456252 w 4547692"/>
                  <a:gd name="connsiteY0-2" fmla="*/ 5588000 h 5679440"/>
                  <a:gd name="connsiteX1-3" fmla="*/ 0 w 4547692"/>
                  <a:gd name="connsiteY1-4" fmla="*/ 5588000 h 5679440"/>
                  <a:gd name="connsiteX2-5" fmla="*/ 1278410 w 4547692"/>
                  <a:gd name="connsiteY2-6" fmla="*/ 0 h 5679440"/>
                  <a:gd name="connsiteX3-7" fmla="*/ 3177842 w 4547692"/>
                  <a:gd name="connsiteY3-8" fmla="*/ 0 h 5679440"/>
                  <a:gd name="connsiteX4-9" fmla="*/ 4547692 w 4547692"/>
                  <a:gd name="connsiteY4-10" fmla="*/ 5679440 h 5679440"/>
                  <a:gd name="connsiteX0-11" fmla="*/ 4456252 w 4456252"/>
                  <a:gd name="connsiteY0-12" fmla="*/ 5588000 h 5588000"/>
                  <a:gd name="connsiteX1-13" fmla="*/ 0 w 4456252"/>
                  <a:gd name="connsiteY1-14" fmla="*/ 5588000 h 5588000"/>
                  <a:gd name="connsiteX2-15" fmla="*/ 1278410 w 4456252"/>
                  <a:gd name="connsiteY2-16" fmla="*/ 0 h 5588000"/>
                  <a:gd name="connsiteX3-17" fmla="*/ 3177842 w 4456252"/>
                  <a:gd name="connsiteY3-18" fmla="*/ 0 h 5588000"/>
                  <a:gd name="connsiteX0-19" fmla="*/ 4503209 w 4503209"/>
                  <a:gd name="connsiteY0-20" fmla="*/ 5588000 h 5588000"/>
                  <a:gd name="connsiteX1-21" fmla="*/ 46957 w 4503209"/>
                  <a:gd name="connsiteY1-22" fmla="*/ 5588000 h 5588000"/>
                  <a:gd name="connsiteX2-23" fmla="*/ 0 w 4503209"/>
                  <a:gd name="connsiteY2-24" fmla="*/ 61645 h 5588000"/>
                  <a:gd name="connsiteX3-25" fmla="*/ 3224799 w 4503209"/>
                  <a:gd name="connsiteY3-26" fmla="*/ 0 h 5588000"/>
                  <a:gd name="connsiteX0-27" fmla="*/ 4503209 w 4503209"/>
                  <a:gd name="connsiteY0-28" fmla="*/ 5588000 h 5588000"/>
                  <a:gd name="connsiteX1-29" fmla="*/ 46957 w 4503209"/>
                  <a:gd name="connsiteY1-30" fmla="*/ 5588000 h 5588000"/>
                  <a:gd name="connsiteX2-31" fmla="*/ 0 w 4503209"/>
                  <a:gd name="connsiteY2-32" fmla="*/ 10275 h 5588000"/>
                  <a:gd name="connsiteX3-33" fmla="*/ 3224799 w 4503209"/>
                  <a:gd name="connsiteY3-34" fmla="*/ 0 h 5588000"/>
                  <a:gd name="connsiteX0-35" fmla="*/ 4311842 w 4311842"/>
                  <a:gd name="connsiteY0-36" fmla="*/ 5588000 h 5588000"/>
                  <a:gd name="connsiteX1-37" fmla="*/ 46957 w 4311842"/>
                  <a:gd name="connsiteY1-38" fmla="*/ 5588000 h 5588000"/>
                  <a:gd name="connsiteX2-39" fmla="*/ 0 w 4311842"/>
                  <a:gd name="connsiteY2-40" fmla="*/ 10275 h 5588000"/>
                  <a:gd name="connsiteX3-41" fmla="*/ 3224799 w 4311842"/>
                  <a:gd name="connsiteY3-42" fmla="*/ 0 h 5588000"/>
                  <a:gd name="connsiteX0-43" fmla="*/ 4265561 w 4265561"/>
                  <a:gd name="connsiteY0-44" fmla="*/ 5588000 h 5588000"/>
                  <a:gd name="connsiteX1-45" fmla="*/ 46957 w 4265561"/>
                  <a:gd name="connsiteY1-46" fmla="*/ 5588000 h 5588000"/>
                  <a:gd name="connsiteX2-47" fmla="*/ 0 w 4265561"/>
                  <a:gd name="connsiteY2-48" fmla="*/ 10275 h 5588000"/>
                  <a:gd name="connsiteX3-49" fmla="*/ 3224799 w 4265561"/>
                  <a:gd name="connsiteY3-50" fmla="*/ 0 h 5588000"/>
                  <a:gd name="connsiteX0-51" fmla="*/ 4265561 w 4265561"/>
                  <a:gd name="connsiteY0-52" fmla="*/ 5588000 h 5588000"/>
                  <a:gd name="connsiteX1-53" fmla="*/ 46957 w 4265561"/>
                  <a:gd name="connsiteY1-54" fmla="*/ 5588000 h 5588000"/>
                  <a:gd name="connsiteX2-55" fmla="*/ 0 w 4265561"/>
                  <a:gd name="connsiteY2-56" fmla="*/ 10275 h 5588000"/>
                  <a:gd name="connsiteX3-57" fmla="*/ 3194641 w 4265561"/>
                  <a:gd name="connsiteY3-58" fmla="*/ 0 h 5588000"/>
                </a:gdLst>
                <a:ahLst/>
                <a:cxnLst>
                  <a:cxn ang="0">
                    <a:pos x="connsiteX0-1" y="connsiteY0-2"/>
                  </a:cxn>
                  <a:cxn ang="0">
                    <a:pos x="connsiteX1-3" y="connsiteY1-4"/>
                  </a:cxn>
                  <a:cxn ang="0">
                    <a:pos x="connsiteX2-5" y="connsiteY2-6"/>
                  </a:cxn>
                  <a:cxn ang="0">
                    <a:pos x="connsiteX3-7" y="connsiteY3-8"/>
                  </a:cxn>
                </a:cxnLst>
                <a:rect l="l" t="t" r="r" b="b"/>
                <a:pathLst>
                  <a:path w="4265561" h="5588000">
                    <a:moveTo>
                      <a:pt x="4265561" y="5588000"/>
                    </a:moveTo>
                    <a:lnTo>
                      <a:pt x="46957" y="5588000"/>
                    </a:lnTo>
                    <a:lnTo>
                      <a:pt x="0" y="10275"/>
                    </a:lnTo>
                    <a:lnTo>
                      <a:pt x="3194641" y="0"/>
                    </a:lnTo>
                  </a:path>
                </a:pathLst>
              </a:custGeom>
              <a:solidFill>
                <a:schemeClr val="accent1">
                  <a:alpha val="9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cs typeface="+mn-ea"/>
                  <a:sym typeface="+mn-lt"/>
                </a:endParaRPr>
              </a:p>
            </p:txBody>
          </p:sp>
        </p:grpSp>
        <p:grpSp>
          <p:nvGrpSpPr>
            <p:cNvPr id="29" name="组合 28"/>
            <p:cNvGrpSpPr/>
            <p:nvPr userDrawn="true"/>
          </p:nvGrpSpPr>
          <p:grpSpPr>
            <a:xfrm flipH="true">
              <a:off x="10572502" y="5800567"/>
              <a:ext cx="966987" cy="152400"/>
              <a:chOff x="9774601" y="5660136"/>
              <a:chExt cx="966987" cy="152400"/>
            </a:xfrm>
          </p:grpSpPr>
          <p:sp>
            <p:nvSpPr>
              <p:cNvPr id="30" name="矩形 29"/>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矩形 31"/>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32"/>
              <p:cNvSpPr/>
              <p:nvPr/>
            </p:nvSpPr>
            <p:spPr>
              <a:xfrm>
                <a:off x="9774601"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组合 33"/>
            <p:cNvGrpSpPr/>
            <p:nvPr userDrawn="true"/>
          </p:nvGrpSpPr>
          <p:grpSpPr>
            <a:xfrm>
              <a:off x="664749" y="870774"/>
              <a:ext cx="966987" cy="152400"/>
              <a:chOff x="9800002" y="5660136"/>
              <a:chExt cx="966987" cy="152400"/>
            </a:xfrm>
          </p:grpSpPr>
          <p:sp>
            <p:nvSpPr>
              <p:cNvPr id="35" name="矩形 34"/>
              <p:cNvSpPr/>
              <p:nvPr/>
            </p:nvSpPr>
            <p:spPr>
              <a:xfrm>
                <a:off x="10071531"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p:cNvSpPr/>
              <p:nvPr/>
            </p:nvSpPr>
            <p:spPr>
              <a:xfrm>
                <a:off x="10343060"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矩形 36"/>
              <p:cNvSpPr/>
              <p:nvPr/>
            </p:nvSpPr>
            <p:spPr>
              <a:xfrm>
                <a:off x="10614589"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p:cNvSpPr/>
              <p:nvPr/>
            </p:nvSpPr>
            <p:spPr>
              <a:xfrm>
                <a:off x="9800002"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目录">
    <p:bg>
      <p:bgPr>
        <a:solidFill>
          <a:schemeClr val="bg2"/>
        </a:solidFill>
        <a:effectLst/>
      </p:bgPr>
    </p:bg>
    <p:spTree>
      <p:nvGrpSpPr>
        <p:cNvPr id="1" name=""/>
        <p:cNvGrpSpPr/>
        <p:nvPr/>
      </p:nvGrpSpPr>
      <p:grpSpPr>
        <a:xfrm>
          <a:off x="0" y="0"/>
          <a:ext cx="0" cy="0"/>
          <a:chOff x="0" y="0"/>
          <a:chExt cx="0" cy="0"/>
        </a:xfrm>
      </p:grpSpPr>
      <p:pic>
        <p:nvPicPr>
          <p:cNvPr id="10" name="图片 9" descr="绿色的叶子&#10;&#10;描述已自动生成"/>
          <p:cNvPicPr>
            <a:picLocks noChangeAspect="true"/>
          </p:cNvPicPr>
          <p:nvPr userDrawn="true"/>
        </p:nvPicPr>
        <p:blipFill rotWithShape="true">
          <a:blip r:embed="rId2" cstate="print">
            <a:extLst>
              <a:ext uri="{28A0092B-C50C-407E-A947-70E740481C1C}">
                <a14:useLocalDpi xmlns:a14="http://schemas.microsoft.com/office/drawing/2010/main" val="false"/>
              </a:ext>
            </a:extLst>
          </a:blip>
          <a:srcRect l="218" r="82" b="15992"/>
          <a:stretch>
            <a:fillRect/>
          </a:stretch>
        </p:blipFill>
        <p:spPr>
          <a:xfrm>
            <a:off x="-13318" y="1"/>
            <a:ext cx="12208526" cy="6857999"/>
          </a:xfrm>
          <a:prstGeom prst="rect">
            <a:avLst/>
          </a:prstGeom>
        </p:spPr>
      </p:pic>
      <p:sp>
        <p:nvSpPr>
          <p:cNvPr id="14" name="任意多边形 13"/>
          <p:cNvSpPr/>
          <p:nvPr userDrawn="true">
            <p:custDataLst>
              <p:tags r:id="rId3"/>
            </p:custData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1" name="图片 10" descr="绿色的叶子&#10;&#10;描述已自动生成"/>
          <p:cNvPicPr>
            <a:picLocks noChangeAspect="true"/>
          </p:cNvPicPr>
          <p:nvPr userDrawn="true"/>
        </p:nvPicPr>
        <p:blipFill rotWithShape="true">
          <a:blip r:embed="rId4" cstate="print">
            <a:extLst>
              <a:ext uri="{28A0092B-C50C-407E-A947-70E740481C1C}">
                <a14:useLocalDpi xmlns:a14="http://schemas.microsoft.com/office/drawing/2010/main" val="false"/>
              </a:ext>
            </a:extLst>
          </a:blip>
          <a:srcRect b="19840"/>
          <a:stretch>
            <a:fillRect/>
          </a:stretch>
        </p:blipFill>
        <p:spPr>
          <a:xfrm>
            <a:off x="440077" y="406471"/>
            <a:ext cx="11311846" cy="6045058"/>
          </a:xfrm>
          <a:prstGeom prst="rect">
            <a:avLst/>
          </a:prstGeom>
        </p:spPr>
      </p:pic>
      <p:sp>
        <p:nvSpPr>
          <p:cNvPr id="16" name="矩形 15"/>
          <p:cNvSpPr/>
          <p:nvPr userDrawn="true"/>
        </p:nvSpPr>
        <p:spPr>
          <a:xfrm>
            <a:off x="440077" y="406471"/>
            <a:ext cx="11311846" cy="6045058"/>
          </a:xfrm>
          <a:prstGeom prst="rect">
            <a:avLst/>
          </a:prstGeom>
          <a:solidFill>
            <a:schemeClr val="bg1">
              <a:alpha val="95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bg>
      <p:bgPr>
        <a:solidFill>
          <a:schemeClr val="bg2"/>
        </a:solidFill>
        <a:effectLst/>
      </p:bgPr>
    </p:bg>
    <p:spTree>
      <p:nvGrpSpPr>
        <p:cNvPr id="1" name=""/>
        <p:cNvGrpSpPr/>
        <p:nvPr/>
      </p:nvGrpSpPr>
      <p:grpSpPr>
        <a:xfrm>
          <a:off x="0" y="0"/>
          <a:ext cx="0" cy="0"/>
          <a:chOff x="0" y="0"/>
          <a:chExt cx="0" cy="0"/>
        </a:xfrm>
      </p:grpSpPr>
      <p:pic>
        <p:nvPicPr>
          <p:cNvPr id="17" name="图片 16" descr="绿色的叶子&#10;&#10;描述已自动生成"/>
          <p:cNvPicPr>
            <a:picLocks noChangeAspect="true"/>
          </p:cNvPicPr>
          <p:nvPr userDrawn="true"/>
        </p:nvPicPr>
        <p:blipFill rotWithShape="true">
          <a:blip r:embed="rId2" cstate="print">
            <a:extLst>
              <a:ext uri="{28A0092B-C50C-407E-A947-70E740481C1C}">
                <a14:useLocalDpi xmlns:a14="http://schemas.microsoft.com/office/drawing/2010/main" val="false"/>
              </a:ext>
            </a:extLst>
          </a:blip>
          <a:srcRect l="435" b="15992"/>
          <a:stretch>
            <a:fillRect/>
          </a:stretch>
        </p:blipFill>
        <p:spPr>
          <a:xfrm>
            <a:off x="0" y="1"/>
            <a:ext cx="12192000" cy="6857999"/>
          </a:xfrm>
          <a:prstGeom prst="rect">
            <a:avLst/>
          </a:prstGeom>
        </p:spPr>
      </p:pic>
      <p:sp>
        <p:nvSpPr>
          <p:cNvPr id="7" name="任意多边形 6"/>
          <p:cNvSpPr/>
          <p:nvPr>
            <p:custDataLst>
              <p:tags r:id="rId3"/>
            </p:custDataLst>
          </p:nvPr>
        </p:nvSpPr>
        <p:spPr>
          <a:xfrm>
            <a:off x="2783540" y="0"/>
            <a:ext cx="9407061" cy="6858000"/>
          </a:xfrm>
          <a:custGeom>
            <a:avLst/>
            <a:gdLst>
              <a:gd name="connsiteX0" fmla="*/ 0 w 9407061"/>
              <a:gd name="connsiteY0" fmla="*/ 0 h 6858000"/>
              <a:gd name="connsiteX1" fmla="*/ 9407061 w 9407061"/>
              <a:gd name="connsiteY1" fmla="*/ 0 h 6858000"/>
              <a:gd name="connsiteX2" fmla="*/ 9407061 w 9407061"/>
              <a:gd name="connsiteY2" fmla="*/ 6858000 h 6858000"/>
              <a:gd name="connsiteX3" fmla="*/ 0 w 94070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07061" h="6858000">
                <a:moveTo>
                  <a:pt x="0" y="0"/>
                </a:moveTo>
                <a:lnTo>
                  <a:pt x="9407061" y="0"/>
                </a:lnTo>
                <a:lnTo>
                  <a:pt x="9407061" y="6858000"/>
                </a:lnTo>
                <a:lnTo>
                  <a:pt x="0" y="6858000"/>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任意多边形 11"/>
          <p:cNvSpPr/>
          <p:nvPr userDrawn="true"/>
        </p:nvSpPr>
        <p:spPr>
          <a:xfrm>
            <a:off x="0" y="0"/>
            <a:ext cx="6949440" cy="6858000"/>
          </a:xfrm>
          <a:custGeom>
            <a:avLst/>
            <a:gdLst>
              <a:gd name="connsiteX0" fmla="*/ 0 w 6949440"/>
              <a:gd name="connsiteY0" fmla="*/ 0 h 6858000"/>
              <a:gd name="connsiteX1" fmla="*/ 5234940 w 6949440"/>
              <a:gd name="connsiteY1" fmla="*/ 0 h 6858000"/>
              <a:gd name="connsiteX2" fmla="*/ 6949440 w 6949440"/>
              <a:gd name="connsiteY2" fmla="*/ 6858000 h 6858000"/>
              <a:gd name="connsiteX3" fmla="*/ 0 w 69494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49440" h="6858000">
                <a:moveTo>
                  <a:pt x="0" y="0"/>
                </a:moveTo>
                <a:lnTo>
                  <a:pt x="5234940" y="0"/>
                </a:lnTo>
                <a:lnTo>
                  <a:pt x="6949440" y="6858000"/>
                </a:lnTo>
                <a:lnTo>
                  <a:pt x="0" y="6858000"/>
                </a:ln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 name="组合 1"/>
          <p:cNvGrpSpPr/>
          <p:nvPr userDrawn="true"/>
        </p:nvGrpSpPr>
        <p:grpSpPr>
          <a:xfrm>
            <a:off x="341086" y="359229"/>
            <a:ext cx="11509829" cy="6139543"/>
            <a:chOff x="341086" y="359229"/>
            <a:chExt cx="11509829" cy="6139543"/>
          </a:xfrm>
        </p:grpSpPr>
        <p:sp>
          <p:nvSpPr>
            <p:cNvPr id="11" name="矩形 10"/>
            <p:cNvSpPr/>
            <p:nvPr userDrawn="true"/>
          </p:nvSpPr>
          <p:spPr>
            <a:xfrm>
              <a:off x="341086" y="359229"/>
              <a:ext cx="11509829" cy="6139543"/>
            </a:xfrm>
            <a:prstGeom prst="rect">
              <a:avLst/>
            </a:prstGeom>
            <a:solidFill>
              <a:schemeClr val="bg1">
                <a:alpha val="92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true"/>
          </p:nvGrpSpPr>
          <p:grpSpPr>
            <a:xfrm flipH="true">
              <a:off x="10570977" y="6019903"/>
              <a:ext cx="966987" cy="152400"/>
              <a:chOff x="9774601" y="5660136"/>
              <a:chExt cx="966987" cy="152400"/>
            </a:xfrm>
          </p:grpSpPr>
          <p:sp>
            <p:nvSpPr>
              <p:cNvPr id="15" name="矩形 14"/>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p:cNvSpPr/>
              <p:nvPr/>
            </p:nvSpPr>
            <p:spPr>
              <a:xfrm>
                <a:off x="9774601"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标题 15"/>
          <p:cNvSpPr>
            <a:spLocks noGrp="true"/>
          </p:cNvSpPr>
          <p:nvPr>
            <p:ph type="title"/>
            <p:custDataLst>
              <p:tags r:id="rId4"/>
            </p:custDataLst>
          </p:nvPr>
        </p:nvSpPr>
        <p:spPr>
          <a:xfrm>
            <a:off x="680771" y="606890"/>
            <a:ext cx="4813123" cy="441964"/>
          </a:xfrm>
          <a:prstGeom prst="rect">
            <a:avLst/>
          </a:prstGeom>
        </p:spPr>
        <p:txBody>
          <a:bodyPr vert="horz" lIns="90170" tIns="46990" rIns="90170" bIns="46990" rtlCol="0" anchor="ctr" anchorCtr="false">
            <a:noAutofit/>
          </a:bodyPr>
          <a:lstStyle>
            <a:lvl1pPr>
              <a:defRPr lang="zh-CN" altLang="en-US" sz="2800" dirty="0">
                <a:solidFill>
                  <a:schemeClr val="accent1"/>
                </a:solidFill>
                <a:latin typeface="+mj-lt"/>
              </a:defRPr>
            </a:lvl1pPr>
          </a:lstStyle>
          <a:p>
            <a:r>
              <a:rPr lang="zh-CN" altLang="en-US" dirty="0"/>
              <a:t>单击此处编辑母版标题样式</a:t>
            </a:r>
            <a:endParaRPr lang="zh-CN" altLang="en-US" dirty="0"/>
          </a:p>
        </p:txBody>
      </p:sp>
      <p:sp>
        <p:nvSpPr>
          <p:cNvPr id="13" name="矩形 12"/>
          <p:cNvSpPr/>
          <p:nvPr userDrawn="true"/>
        </p:nvSpPr>
        <p:spPr>
          <a:xfrm>
            <a:off x="635052" y="631428"/>
            <a:ext cx="45719" cy="39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bg2"/>
        </a:solidFill>
        <a:effectLst/>
      </p:bgPr>
    </p:bg>
    <p:spTree>
      <p:nvGrpSpPr>
        <p:cNvPr id="1" name=""/>
        <p:cNvGrpSpPr/>
        <p:nvPr/>
      </p:nvGrpSpPr>
      <p:grpSpPr>
        <a:xfrm>
          <a:off x="0" y="0"/>
          <a:ext cx="0" cy="0"/>
          <a:chOff x="0" y="0"/>
          <a:chExt cx="0" cy="0"/>
        </a:xfrm>
      </p:grpSpPr>
      <p:pic>
        <p:nvPicPr>
          <p:cNvPr id="22" name="图片 21" descr="绿色的叶子&#10;&#10;描述已自动生成"/>
          <p:cNvPicPr>
            <a:picLocks noChangeAspect="true"/>
          </p:cNvPicPr>
          <p:nvPr userDrawn="true"/>
        </p:nvPicPr>
        <p:blipFill rotWithShape="true">
          <a:blip r:embed="rId2" cstate="print">
            <a:extLst>
              <a:ext uri="{28A0092B-C50C-407E-A947-70E740481C1C}">
                <a14:useLocalDpi xmlns:a14="http://schemas.microsoft.com/office/drawing/2010/main" val="false"/>
              </a:ext>
            </a:extLst>
          </a:blip>
          <a:srcRect l="331" b="15992"/>
          <a:stretch>
            <a:fillRect/>
          </a:stretch>
        </p:blipFill>
        <p:spPr>
          <a:xfrm>
            <a:off x="-12700" y="1"/>
            <a:ext cx="12204700" cy="6857999"/>
          </a:xfrm>
          <a:prstGeom prst="rect">
            <a:avLst/>
          </a:prstGeom>
        </p:spPr>
      </p:pic>
      <p:grpSp>
        <p:nvGrpSpPr>
          <p:cNvPr id="2" name="组合 1"/>
          <p:cNvGrpSpPr/>
          <p:nvPr userDrawn="true"/>
        </p:nvGrpSpPr>
        <p:grpSpPr>
          <a:xfrm>
            <a:off x="0" y="0"/>
            <a:ext cx="12192000" cy="6858000"/>
            <a:chOff x="0" y="0"/>
            <a:chExt cx="12192000" cy="6858000"/>
          </a:xfrm>
        </p:grpSpPr>
        <p:sp>
          <p:nvSpPr>
            <p:cNvPr id="7" name="矩形 6"/>
            <p:cNvSpPr/>
            <p:nvPr>
              <p:custDataLst>
                <p:tags r:id="rId3"/>
              </p:custDataLst>
            </p:nvPr>
          </p:nvSpPr>
          <p:spPr>
            <a:xfrm>
              <a:off x="6096000" y="0"/>
              <a:ext cx="60960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矩形 11"/>
            <p:cNvSpPr/>
            <p:nvPr userDrawn="true"/>
          </p:nvSpPr>
          <p:spPr>
            <a:xfrm>
              <a:off x="0" y="0"/>
              <a:ext cx="6096000" cy="6858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1" name="矩形 10"/>
          <p:cNvSpPr/>
          <p:nvPr userDrawn="true"/>
        </p:nvSpPr>
        <p:spPr>
          <a:xfrm>
            <a:off x="420431" y="395239"/>
            <a:ext cx="11351138" cy="6067522"/>
          </a:xfrm>
          <a:prstGeom prst="rect">
            <a:avLst/>
          </a:prstGeom>
          <a:solidFill>
            <a:schemeClr val="bg1">
              <a:alpha val="92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userDrawn="true"/>
        </p:nvGrpSpPr>
        <p:grpSpPr>
          <a:xfrm flipH="true">
            <a:off x="10241326" y="5715501"/>
            <a:ext cx="966987" cy="152400"/>
            <a:chOff x="9774601" y="5660136"/>
            <a:chExt cx="966987" cy="152400"/>
          </a:xfrm>
        </p:grpSpPr>
        <p:sp>
          <p:nvSpPr>
            <p:cNvPr id="18" name="矩形 17"/>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9774601"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任意多边形 22"/>
          <p:cNvSpPr/>
          <p:nvPr userDrawn="true"/>
        </p:nvSpPr>
        <p:spPr>
          <a:xfrm>
            <a:off x="1029903" y="1645921"/>
            <a:ext cx="10178410" cy="3474720"/>
          </a:xfrm>
          <a:custGeom>
            <a:avLst/>
            <a:gdLst>
              <a:gd name="connsiteX0" fmla="*/ 0 w 10195560"/>
              <a:gd name="connsiteY0" fmla="*/ 0 h 3474720"/>
              <a:gd name="connsiteX1" fmla="*/ 10195560 w 10195560"/>
              <a:gd name="connsiteY1" fmla="*/ 0 h 3474720"/>
              <a:gd name="connsiteX2" fmla="*/ 10195560 w 10195560"/>
              <a:gd name="connsiteY2" fmla="*/ 1530157 h 3474720"/>
              <a:gd name="connsiteX3" fmla="*/ 9838314 w 10195560"/>
              <a:gd name="connsiteY3" fmla="*/ 1737360 h 3474720"/>
              <a:gd name="connsiteX4" fmla="*/ 10195560 w 10195560"/>
              <a:gd name="connsiteY4" fmla="*/ 1944562 h 3474720"/>
              <a:gd name="connsiteX5" fmla="*/ 10195560 w 10195560"/>
              <a:gd name="connsiteY5" fmla="*/ 3474720 h 3474720"/>
              <a:gd name="connsiteX6" fmla="*/ 0 w 10195560"/>
              <a:gd name="connsiteY6" fmla="*/ 3474720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5560" h="3474720">
                <a:moveTo>
                  <a:pt x="0" y="0"/>
                </a:moveTo>
                <a:lnTo>
                  <a:pt x="10195560" y="0"/>
                </a:lnTo>
                <a:lnTo>
                  <a:pt x="10195560" y="1530157"/>
                </a:lnTo>
                <a:lnTo>
                  <a:pt x="9838314" y="1737360"/>
                </a:lnTo>
                <a:lnTo>
                  <a:pt x="10195560" y="1944562"/>
                </a:lnTo>
                <a:lnTo>
                  <a:pt x="10195560" y="3474720"/>
                </a:lnTo>
                <a:lnTo>
                  <a:pt x="0" y="34747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dirty="0">
              <a:solidFill>
                <a:schemeClr val="bg1"/>
              </a:solidFill>
              <a:latin typeface="+mj-ea"/>
              <a:ea typeface="+mj-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3Column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p:cNvPicPr>
            <a:picLocks noChangeAspect="true"/>
          </p:cNvPicPr>
          <p:nvPr userDrawn="true"/>
        </p:nvPicPr>
        <p:blipFill>
          <a:blip r:embed="rId2"/>
          <a:stretch>
            <a:fillRect/>
          </a:stretch>
        </p:blipFill>
        <p:spPr>
          <a:xfrm>
            <a:off x="0" y="0"/>
            <a:ext cx="12192000" cy="6858000"/>
          </a:xfrm>
          <a:prstGeom prst="rect">
            <a:avLst/>
          </a:prstGeom>
        </p:spPr>
      </p:pic>
      <p:sp>
        <p:nvSpPr>
          <p:cNvPr id="7" name="文本占位符 6"/>
          <p:cNvSpPr>
            <a:spLocks noGrp="true"/>
          </p:cNvSpPr>
          <p:nvPr>
            <p:ph type="body" sz="quarter" idx="11" hasCustomPrompt="true"/>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微软雅黑 Light" panose="020B0502040204020203" charset="-122"/>
                <a:ea typeface="微软雅黑 Light" panose="020B0502040204020203" charset="-122"/>
                <a:cs typeface="Segoe UI Light" panose="020B0502040204020203" charset="0"/>
              </a:defRPr>
            </a:lvl1pPr>
          </a:lstStyle>
          <a:p>
            <a:pPr lvl="0"/>
            <a:r>
              <a:rPr kumimoji="1" lang="en-US" altLang="zh-CN" dirty="0" err="1"/>
              <a:t>OfficePLUS</a:t>
            </a:r>
            <a:endParaRPr kumimoji="1" lang="zh-CN" altLang="en-US" dirty="0"/>
          </a:p>
        </p:txBody>
      </p:sp>
      <p:sp>
        <p:nvSpPr>
          <p:cNvPr id="9" name="文本占位符 8"/>
          <p:cNvSpPr>
            <a:spLocks noGrp="true"/>
          </p:cNvSpPr>
          <p:nvPr>
            <p:ph type="body" sz="quarter" idx="13" hasCustomPrompt="true"/>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微软雅黑 Light" panose="020B0502040204020203" charset="-122"/>
                <a:ea typeface="微软雅黑 Light" panose="020B0502040204020203" charset="-122"/>
                <a:cs typeface="微软雅黑 Light" panose="020B0502040204020203" charset="-122"/>
              </a:defRPr>
            </a:lvl1pPr>
          </a:lstStyle>
          <a:p>
            <a:pPr lvl="0"/>
            <a:r>
              <a:rPr kumimoji="1" lang="en-US" altLang="zh-CN" dirty="0" err="1"/>
              <a:t>OfficePLUS</a:t>
            </a:r>
            <a:endParaRPr kumimoji="1" lang="zh-CN" altLang="en-US" dirty="0"/>
          </a:p>
        </p:txBody>
      </p:sp>
      <p:sp>
        <p:nvSpPr>
          <p:cNvPr id="10" name="文本占位符 9"/>
          <p:cNvSpPr>
            <a:spLocks noGrp="true"/>
          </p:cNvSpPr>
          <p:nvPr>
            <p:ph type="body" sz="quarter" idx="14" hasCustomPrompt="true"/>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微软雅黑 Light" panose="020B0502040204020203" charset="-122"/>
                <a:ea typeface="微软雅黑 Light" panose="020B0502040204020203" charset="-122"/>
                <a:cs typeface="Segoe UI Light" panose="020B0502040204020203" charset="0"/>
              </a:defRPr>
            </a:lvl1pPr>
          </a:lstStyle>
          <a:p>
            <a:pPr lvl="0"/>
            <a:r>
              <a:rPr kumimoji="1" lang="en-US" altLang="zh-CN"/>
              <a:t>OfficePLUS</a:t>
            </a:r>
            <a:endParaRPr kumimoji="1" lang="zh-CN" altLang="en-US"/>
          </a:p>
        </p:txBody>
      </p:sp>
      <p:sp>
        <p:nvSpPr>
          <p:cNvPr id="11" name="文本占位符 10"/>
          <p:cNvSpPr>
            <a:spLocks noGrp="true"/>
          </p:cNvSpPr>
          <p:nvPr>
            <p:ph type="body" sz="quarter" idx="10" hasCustomPrompt="true"/>
          </p:nvPr>
        </p:nvSpPr>
        <p:spPr>
          <a:xfrm>
            <a:off x="440603" y="759873"/>
            <a:ext cx="1657138" cy="44026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80604020202020204" pitchFamily="34" charset="0"/>
              <a:buNone/>
              <a:defRPr sz="1865" b="0"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80604020202020204" pitchFamily="34" charset="0"/>
              <a:buNone/>
              <a:defRPr/>
            </a:pPr>
            <a:r>
              <a:rPr kumimoji="1" lang="en-US" altLang="zh-CN"/>
              <a:t>OfficePLUS</a:t>
            </a:r>
            <a:endParaRPr kumimoji="1" lang="zh-CN" altLang="en-US"/>
          </a:p>
        </p:txBody>
      </p:sp>
      <p:sp>
        <p:nvSpPr>
          <p:cNvPr id="6" name="文本占位符 5"/>
          <p:cNvSpPr>
            <a:spLocks noGrp="true"/>
          </p:cNvSpPr>
          <p:nvPr>
            <p:ph type="body" sz="quarter" idx="15" hasCustomPrompt="true"/>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微软雅黑 Light" panose="020B0502040204020203" charset="-122"/>
                <a:ea typeface="微软雅黑 Light" panose="020B0502040204020203" charset="-122"/>
                <a:cs typeface="Segoe UI Light" panose="020B0502040204020203" charset="0"/>
              </a:defRPr>
            </a:lvl1pPr>
          </a:lstStyle>
          <a:p>
            <a:pPr lvl="0"/>
            <a:r>
              <a:rPr kumimoji="1" lang="en-US" altLang="zh-CN"/>
              <a:t>OfficePLUS</a:t>
            </a:r>
            <a:endParaRPr kumimoji="1" lang="zh-CN" altLang="en-US"/>
          </a:p>
        </p:txBody>
      </p:sp>
      <p:sp>
        <p:nvSpPr>
          <p:cNvPr id="8" name="文本占位符 7"/>
          <p:cNvSpPr>
            <a:spLocks noGrp="true"/>
          </p:cNvSpPr>
          <p:nvPr>
            <p:ph type="body" sz="quarter" idx="16" hasCustomPrompt="true"/>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微软雅黑 Light" panose="020B0502040204020203" charset="-122"/>
                <a:ea typeface="微软雅黑 Light" panose="020B0502040204020203" charset="-122"/>
                <a:cs typeface="Segoe UI Light" panose="020B0502040204020203" charset="0"/>
              </a:defRPr>
            </a:lvl1pPr>
          </a:lstStyle>
          <a:p>
            <a:pPr lvl="0"/>
            <a:r>
              <a:rPr kumimoji="1" lang="en-US" altLang="zh-CN" dirty="0" err="1"/>
              <a:t>OfficePLUS</a:t>
            </a:r>
            <a:endParaRPr kumimoji="1" lang="zh-CN" altLang="en-US" dirty="0"/>
          </a:p>
        </p:txBody>
      </p:sp>
      <p:sp>
        <p:nvSpPr>
          <p:cNvPr id="14" name="文本占位符 13"/>
          <p:cNvSpPr>
            <a:spLocks noGrp="true"/>
          </p:cNvSpPr>
          <p:nvPr>
            <p:ph type="body" sz="quarter" idx="17" hasCustomPrompt="true"/>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微软雅黑 Light" panose="020B0502040204020203" charset="-122"/>
                <a:ea typeface="微软雅黑 Light" panose="020B0502040204020203" charset="-122"/>
                <a:cs typeface="微软雅黑 Light" panose="020B0502040204020203" charset="-122"/>
              </a:defRPr>
            </a:lvl1pPr>
          </a:lstStyle>
          <a:p>
            <a:pPr lvl="0"/>
            <a:r>
              <a:rPr kumimoji="1" lang="en-US" altLang="zh-CN" dirty="0" err="1"/>
              <a:t>OfficePLUS</a:t>
            </a:r>
            <a:endParaRPr kumimoji="1"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占位符 2"/>
          <p:cNvSpPr>
            <a:spLocks noGrp="true"/>
          </p:cNvSpPr>
          <p:nvPr>
            <p:ph type="body" idx="1"/>
            <p:custDataLst>
              <p:tags r:id="rId7"/>
            </p:custDataLst>
          </p:nvPr>
        </p:nvSpPr>
        <p:spPr>
          <a:xfrm>
            <a:off x="669882" y="952508"/>
            <a:ext cx="10852237" cy="5388907"/>
          </a:xfrm>
          <a:prstGeom prst="rect">
            <a:avLst/>
          </a:prstGeom>
        </p:spPr>
        <p:txBody>
          <a:bodyPr vert="horz" lIns="90170" tIns="46990" rIns="90170" bIns="46990" rtlCol="0">
            <a:sp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8"/>
            </p:custDataLst>
          </p:nvPr>
        </p:nvSpPr>
        <p:spPr>
          <a:xfrm>
            <a:off x="879742" y="6349833"/>
            <a:ext cx="2700000" cy="316800"/>
          </a:xfrm>
          <a:prstGeom prst="rect">
            <a:avLst/>
          </a:prstGeom>
        </p:spPr>
        <p:txBody>
          <a:bodyPr vert="horz" lIns="91440" tIns="45720" rIns="91440" bIns="45720" rtlCol="0" anchor="ctr">
            <a:spAutoFit/>
          </a:bodyPr>
          <a:lstStyle>
            <a:lvl1pPr algn="l">
              <a:defRPr sz="1200" baseline="0">
                <a:solidFill>
                  <a:schemeClr val="tx1">
                    <a:lumMod val="85000"/>
                    <a:lumOff val="15000"/>
                  </a:schemeClr>
                </a:solidFill>
                <a:latin typeface="Arial" panose="0208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custDataLst>
              <p:tags r:id="rId9"/>
            </p:custDataLst>
          </p:nvPr>
        </p:nvSpPr>
        <p:spPr>
          <a:xfrm>
            <a:off x="4116000" y="6349833"/>
            <a:ext cx="3960000" cy="316800"/>
          </a:xfrm>
          <a:prstGeom prst="rect">
            <a:avLst/>
          </a:prstGeom>
        </p:spPr>
        <p:txBody>
          <a:bodyPr vert="horz" lIns="91440" tIns="45720" rIns="91440" bIns="45720" rtlCol="0" anchor="ctr">
            <a:spAutoFit/>
          </a:bodyPr>
          <a:lstStyle>
            <a:lvl1pPr algn="ctr">
              <a:defRPr sz="1200" baseline="0">
                <a:solidFill>
                  <a:schemeClr val="tx1">
                    <a:lumMod val="85000"/>
                    <a:lumOff val="15000"/>
                  </a:schemeClr>
                </a:solidFill>
                <a:latin typeface="Arial" panose="02080604020202020204" pitchFamily="34" charset="0"/>
                <a:ea typeface="微软雅黑" panose="020B0503020204020204" pitchFamily="34" charset="-122"/>
              </a:defRPr>
            </a:lvl1pPr>
          </a:lstStyle>
          <a:p>
            <a:endParaRPr lang="zh-CN" altLang="en-US" dirty="0"/>
          </a:p>
        </p:txBody>
      </p:sp>
      <p:sp>
        <p:nvSpPr>
          <p:cNvPr id="6" name="灯片编号占位符 5"/>
          <p:cNvSpPr>
            <a:spLocks noGrp="true"/>
          </p:cNvSpPr>
          <p:nvPr>
            <p:ph type="sldNum" sz="quarter" idx="4"/>
            <p:custDataLst>
              <p:tags r:id="rId10"/>
            </p:custDataLst>
          </p:nvPr>
        </p:nvSpPr>
        <p:spPr>
          <a:xfrm>
            <a:off x="8610600" y="6349833"/>
            <a:ext cx="2700000" cy="316800"/>
          </a:xfrm>
          <a:prstGeom prst="rect">
            <a:avLst/>
          </a:prstGeom>
        </p:spPr>
        <p:txBody>
          <a:bodyPr vert="horz" lIns="91440" tIns="45720" rIns="91440" bIns="45720" rtlCol="0" anchor="ctr">
            <a:spAutoFit/>
          </a:bodyPr>
          <a:lstStyle>
            <a:lvl1pPr algn="r">
              <a:defRPr sz="1200" baseline="0">
                <a:solidFill>
                  <a:schemeClr val="tx1">
                    <a:lumMod val="85000"/>
                    <a:lumOff val="15000"/>
                  </a:schemeClr>
                </a:solidFill>
                <a:latin typeface="Arial" panose="0208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矩形 6" hidden="true"/>
          <p:cNvSpPr/>
          <p:nvPr>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true"/>
          <p:nvPr>
            <p:custDataLst>
              <p:tags r:id="rId1"/>
            </p:custDataLst>
          </p:nvPr>
        </p:nvSpPr>
        <p:spPr>
          <a:xfrm>
            <a:off x="633730" y="2118360"/>
            <a:ext cx="7836535" cy="2769870"/>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a:lstStyle>
          <a:p>
            <a:pPr>
              <a:spcBef>
                <a:spcPts val="0"/>
              </a:spcBef>
              <a:buSzPct val="100000"/>
            </a:pPr>
            <a:r>
              <a:rPr sz="6000" b="0" dirty="0">
                <a:solidFill>
                  <a:schemeClr val="accent1"/>
                </a:solidFill>
                <a:latin typeface="华文宋体" panose="02010600040101010101" charset="-122"/>
                <a:ea typeface="华文宋体" panose="02010600040101010101" charset="-122"/>
                <a:cs typeface="+mn-ea"/>
                <a:sym typeface="+mn-lt"/>
              </a:rPr>
              <a:t>坪地街道消防安全领域隐患排查整治专项行动实施方案</a:t>
            </a:r>
            <a:endParaRPr sz="6000" b="0" dirty="0">
              <a:solidFill>
                <a:schemeClr val="accent1"/>
              </a:solidFill>
              <a:latin typeface="华文宋体" panose="02010600040101010101" charset="-122"/>
              <a:ea typeface="华文宋体" panose="02010600040101010101"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049970" y="1078992"/>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979421" y="3906754"/>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8" name="文本框 7"/>
          <p:cNvSpPr txBox="true"/>
          <p:nvPr/>
        </p:nvSpPr>
        <p:spPr>
          <a:xfrm>
            <a:off x="2240915" y="1377950"/>
            <a:ext cx="9515475" cy="4796155"/>
          </a:xfrm>
          <a:prstGeom prst="rect">
            <a:avLst/>
          </a:prstGeom>
          <a:noFill/>
        </p:spPr>
        <p:txBody>
          <a:bodyPr wrap="square" lIns="0" tIns="0" rIns="0" bIns="0" rtlCol="0" anchor="t">
            <a:spAutoFit/>
          </a:bodyPr>
          <a:lstStyle/>
          <a:p>
            <a:pPr>
              <a:lnSpc>
                <a:spcPct val="130000"/>
              </a:lnSpc>
            </a:pPr>
            <a:r>
              <a:rPr lang="zh-CN" altLang="en-US" sz="24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(一)防范化解“三小”场所、城中村、出租屋等场所“小火亡人”风险。</a:t>
            </a:r>
            <a:endParaRPr lang="zh-CN" altLang="en-US" sz="24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a:p>
            <a:pPr>
              <a:lnSpc>
                <a:spcPct val="130000"/>
              </a:lnSpc>
            </a:pPr>
            <a:r>
              <a:rPr lang="zh-CN" altLang="en-US" sz="24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各社区、各行业部门要严格按照各自职责对辖区“三小”“三合一”场所开展“八个一” 专项行动,切实降低“三小”场所“小火亡人”风险。各社区要结合自建房消防安全提升工程要求,切实摸清辖区城中村内出租屋、村民自建房底数、楼栋入住人员相关信息,全面建立排查工作底数清单、问题隐患清单和整改责任清单,积极推动“三清一查”全覆盖;要联合住建部门针对具有生产、经营、租住使用功能之一,且可供住宿人员数量达到 10 人及以上的居民自建房,严查防火分隔不到位、安全疏散条件不足、违章搭建易燃彩钢板、违规用火用电、违规施工电焊等方面突出问题。</a:t>
            </a:r>
            <a:endParaRPr lang="zh-CN" altLang="en-US" sz="24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p:txBody>
      </p:sp>
      <p:grpSp>
        <p:nvGrpSpPr>
          <p:cNvPr id="12" name="组合 11"/>
          <p:cNvGrpSpPr/>
          <p:nvPr/>
        </p:nvGrpSpPr>
        <p:grpSpPr>
          <a:xfrm>
            <a:off x="1022350" y="1480820"/>
            <a:ext cx="661670" cy="661670"/>
            <a:chOff x="1610" y="2556"/>
            <a:chExt cx="1042" cy="1042"/>
          </a:xfrm>
        </p:grpSpPr>
        <p:sp>
          <p:nvSpPr>
            <p:cNvPr id="5" name="椭圆 4"/>
            <p:cNvSpPr/>
            <p:nvPr/>
          </p:nvSpPr>
          <p:spPr>
            <a:xfrm>
              <a:off x="1610" y="2556"/>
              <a:ext cx="1042" cy="1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25" name="任意多边形 24"/>
            <p:cNvSpPr/>
            <p:nvPr/>
          </p:nvSpPr>
          <p:spPr>
            <a:xfrm>
              <a:off x="1861" y="2842"/>
              <a:ext cx="539" cy="538"/>
            </a:xfrm>
            <a:custGeom>
              <a:avLst/>
              <a:gdLst>
                <a:gd name="T0" fmla="*/ 5136 w 5158"/>
                <a:gd name="T1" fmla="*/ 1919 h 5159"/>
                <a:gd name="T2" fmla="*/ 4927 w 5158"/>
                <a:gd name="T3" fmla="*/ 600 h 5159"/>
                <a:gd name="T4" fmla="*/ 4559 w 5158"/>
                <a:gd name="T5" fmla="*/ 232 h 5159"/>
                <a:gd name="T6" fmla="*/ 3240 w 5158"/>
                <a:gd name="T7" fmla="*/ 22 h 5159"/>
                <a:gd name="T8" fmla="*/ 2858 w 5158"/>
                <a:gd name="T9" fmla="*/ 147 h 5159"/>
                <a:gd name="T10" fmla="*/ 173 w 5158"/>
                <a:gd name="T11" fmla="*/ 2831 h 5159"/>
                <a:gd name="T12" fmla="*/ 173 w 5158"/>
                <a:gd name="T13" fmla="*/ 3457 h 5159"/>
                <a:gd name="T14" fmla="*/ 1701 w 5158"/>
                <a:gd name="T15" fmla="*/ 4986 h 5159"/>
                <a:gd name="T16" fmla="*/ 2327 w 5158"/>
                <a:gd name="T17" fmla="*/ 4986 h 5159"/>
                <a:gd name="T18" fmla="*/ 5012 w 5158"/>
                <a:gd name="T19" fmla="*/ 2301 h 5159"/>
                <a:gd name="T20" fmla="*/ 5136 w 5158"/>
                <a:gd name="T21" fmla="*/ 1919 h 5159"/>
                <a:gd name="T22" fmla="*/ 2212 w 5158"/>
                <a:gd name="T23" fmla="*/ 4643 h 5159"/>
                <a:gd name="T24" fmla="*/ 1968 w 5158"/>
                <a:gd name="T25" fmla="*/ 4643 h 5159"/>
                <a:gd name="T26" fmla="*/ 515 w 5158"/>
                <a:gd name="T27" fmla="*/ 3191 h 5159"/>
                <a:gd name="T28" fmla="*/ 515 w 5158"/>
                <a:gd name="T29" fmla="*/ 2946 h 5159"/>
                <a:gd name="T30" fmla="*/ 760 w 5158"/>
                <a:gd name="T31" fmla="*/ 2946 h 5159"/>
                <a:gd name="T32" fmla="*/ 2212 w 5158"/>
                <a:gd name="T33" fmla="*/ 4399 h 5159"/>
                <a:gd name="T34" fmla="*/ 2212 w 5158"/>
                <a:gd name="T35" fmla="*/ 4643 h 5159"/>
                <a:gd name="T36" fmla="*/ 4166 w 5158"/>
                <a:gd name="T37" fmla="*/ 1464 h 5159"/>
                <a:gd name="T38" fmla="*/ 3695 w 5158"/>
                <a:gd name="T39" fmla="*/ 1464 h 5159"/>
                <a:gd name="T40" fmla="*/ 3695 w 5158"/>
                <a:gd name="T41" fmla="*/ 993 h 5159"/>
                <a:gd name="T42" fmla="*/ 4166 w 5158"/>
                <a:gd name="T43" fmla="*/ 993 h 5159"/>
                <a:gd name="T44" fmla="*/ 4166 w 5158"/>
                <a:gd name="T45" fmla="*/ 1464 h 5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8" h="5159">
                  <a:moveTo>
                    <a:pt x="5136" y="1919"/>
                  </a:moveTo>
                  <a:lnTo>
                    <a:pt x="4927" y="600"/>
                  </a:lnTo>
                  <a:cubicBezTo>
                    <a:pt x="4897" y="411"/>
                    <a:pt x="4748" y="262"/>
                    <a:pt x="4559" y="232"/>
                  </a:cubicBezTo>
                  <a:lnTo>
                    <a:pt x="3240" y="22"/>
                  </a:lnTo>
                  <a:cubicBezTo>
                    <a:pt x="3100" y="0"/>
                    <a:pt x="2958" y="46"/>
                    <a:pt x="2858" y="147"/>
                  </a:cubicBezTo>
                  <a:lnTo>
                    <a:pt x="173" y="2831"/>
                  </a:lnTo>
                  <a:cubicBezTo>
                    <a:pt x="0" y="3004"/>
                    <a:pt x="0" y="3285"/>
                    <a:pt x="173" y="3457"/>
                  </a:cubicBezTo>
                  <a:lnTo>
                    <a:pt x="1701" y="4986"/>
                  </a:lnTo>
                  <a:cubicBezTo>
                    <a:pt x="1874" y="5159"/>
                    <a:pt x="2154" y="5159"/>
                    <a:pt x="2327" y="4986"/>
                  </a:cubicBezTo>
                  <a:lnTo>
                    <a:pt x="5012" y="2301"/>
                  </a:lnTo>
                  <a:cubicBezTo>
                    <a:pt x="5112" y="2201"/>
                    <a:pt x="5158" y="2059"/>
                    <a:pt x="5136" y="1919"/>
                  </a:cubicBezTo>
                  <a:close/>
                  <a:moveTo>
                    <a:pt x="2212" y="4643"/>
                  </a:moveTo>
                  <a:cubicBezTo>
                    <a:pt x="2145" y="4711"/>
                    <a:pt x="2035" y="4711"/>
                    <a:pt x="1968" y="4643"/>
                  </a:cubicBezTo>
                  <a:lnTo>
                    <a:pt x="515" y="3191"/>
                  </a:lnTo>
                  <a:cubicBezTo>
                    <a:pt x="448" y="3124"/>
                    <a:pt x="448" y="3014"/>
                    <a:pt x="515" y="2946"/>
                  </a:cubicBezTo>
                  <a:cubicBezTo>
                    <a:pt x="583" y="2879"/>
                    <a:pt x="692" y="2879"/>
                    <a:pt x="760" y="2946"/>
                  </a:cubicBezTo>
                  <a:lnTo>
                    <a:pt x="2212" y="4399"/>
                  </a:lnTo>
                  <a:cubicBezTo>
                    <a:pt x="2280" y="4466"/>
                    <a:pt x="2280" y="4576"/>
                    <a:pt x="2212" y="4643"/>
                  </a:cubicBezTo>
                  <a:close/>
                  <a:moveTo>
                    <a:pt x="4166" y="1464"/>
                  </a:moveTo>
                  <a:cubicBezTo>
                    <a:pt x="4036" y="1594"/>
                    <a:pt x="3825" y="1594"/>
                    <a:pt x="3695" y="1464"/>
                  </a:cubicBezTo>
                  <a:cubicBezTo>
                    <a:pt x="3565" y="1334"/>
                    <a:pt x="3565" y="1123"/>
                    <a:pt x="3695" y="993"/>
                  </a:cubicBezTo>
                  <a:cubicBezTo>
                    <a:pt x="3825" y="862"/>
                    <a:pt x="4036" y="862"/>
                    <a:pt x="4166" y="993"/>
                  </a:cubicBezTo>
                  <a:cubicBezTo>
                    <a:pt x="4296" y="1123"/>
                    <a:pt x="4296" y="1334"/>
                    <a:pt x="4166" y="1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p>
          </p:txBody>
        </p:sp>
      </p:grpSp>
      <p:sp>
        <p:nvSpPr>
          <p:cNvPr id="31" name="椭圆 30"/>
          <p:cNvSpPr/>
          <p:nvPr/>
        </p:nvSpPr>
        <p:spPr>
          <a:xfrm>
            <a:off x="1979421" y="1730052"/>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4" name="标题 3"/>
          <p:cNvSpPr>
            <a:spLocks noGrp="true"/>
          </p:cNvSpPr>
          <p:nvPr>
            <p:ph type="title"/>
          </p:nvPr>
        </p:nvSpPr>
        <p:spPr>
          <a:xfrm>
            <a:off x="680771" y="565617"/>
            <a:ext cx="4813123" cy="524510"/>
          </a:xfrm>
        </p:spPr>
        <p:txBody>
          <a:bodyPr>
            <a:spAutoFit/>
          </a:bodyPr>
          <a:lstStyle/>
          <a:p>
            <a:r>
              <a:rPr lang="en-US" altLang="zh-CN" b="0">
                <a:latin typeface="+mj-ea"/>
                <a:ea typeface="+mj-ea"/>
                <a:sym typeface="+mn-ea"/>
              </a:rPr>
              <a:t>04 </a:t>
            </a:r>
            <a:r>
              <a:rPr b="0">
                <a:latin typeface="+mj-ea"/>
                <a:ea typeface="宋体" charset="0"/>
                <a:sym typeface="+mn-ea"/>
              </a:rPr>
              <a:t>责任分工</a:t>
            </a:r>
            <a:endParaRPr b="0">
              <a:latin typeface="+mj-ea"/>
              <a:ea typeface="宋体"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33576" y="871454"/>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8" name="文本框 7"/>
          <p:cNvSpPr txBox="true"/>
          <p:nvPr/>
        </p:nvSpPr>
        <p:spPr>
          <a:xfrm>
            <a:off x="1183640" y="753110"/>
            <a:ext cx="10493375" cy="5755005"/>
          </a:xfrm>
          <a:prstGeom prst="rect">
            <a:avLst/>
          </a:prstGeom>
          <a:noFill/>
        </p:spPr>
        <p:txBody>
          <a:bodyPr wrap="square" lIns="0" tIns="0" rIns="0" bIns="0" rtlCol="0" anchor="t">
            <a:spAutoFit/>
          </a:bodyPr>
          <a:lstStyle/>
          <a:p>
            <a:pPr>
              <a:lnSpc>
                <a:spcPct val="130000"/>
              </a:lnSpc>
            </a:pPr>
            <a:r>
              <a:rPr lang="zh-CN" altLang="en-US"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(二)防范化解消防安全重点场所“大火巨灾”风险。</a:t>
            </a:r>
            <a:endParaRPr lang="zh-CN" altLang="en-US"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a:p>
            <a:pPr>
              <a:lnSpc>
                <a:spcPct val="130000"/>
              </a:lnSpc>
            </a:pPr>
            <a:r>
              <a:rPr lang="zh-CN" altLang="en-US"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针对以商业综合体、商市场为主的多业态混合经营场所,经济服务办要联合坪地消防救援所要突出加大对“年代老、设施旧、经营差、管理乱”等重点场所的监督检查力度,督促社会单位落实主体责任,强化动火作业管控,明确人员密集场所营业期间严禁动火作业。针对高层建筑,坪地消防救援所要会同平安法治办(物管)组织开展高层建筑消防安全集中检查行动,督促单位明确管理责任,加强日常防火检查,确保消防设施尤其是自动喷水灭火系统、室内外消火栓系统完整好用。针对养老服务机构(含福利机构),公共服务办公室(社会事务组)要牵头强化住宿区域、厨房以及电气线路安全检查,组织开展护理人员实操培训,提升整体防范水平。针对医疗机构,坪地公共卫生服务中心要针对民营医院、医养结合场所强化消防监督检查。针对教育培训机构,坪地教育办要加大对学生宿舍、实验室、食堂等重点区域以及室内疏散通道检查力度,督促严格日常消防管理,加强暑期施工改造项目安全管理,严禁违规动火作业、外窗设置防盗网和广告牌。针对交通重点路段和公共休闲场所,坪地交警、公共服务办公室(文体组)要加强暑期大客流研判分析,完善灭火和应急处置预案,督促落实值班值守要求加强夜间巡查检查,及时发现消除火灾隐患。针对工业园区、厂房库房和仓储物流场所,坪地应急管理办、坪地消防救援所、城市建设办、综合行政执法办(规土)、坪地环保所等部门要加大消防检查力度,纠治违规违章改性使用、改建搭建、留宿人员、混存货物、违规施工动火、未规范使用、维护环保设施等问题。针对宗教场所,党政和人大办(统侨)要加强对觐香点烛、用火用电、宗教活动消防安全管理。</a:t>
            </a:r>
            <a:endParaRPr lang="zh-CN" altLang="en-US"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p:txBody>
      </p:sp>
      <p:grpSp>
        <p:nvGrpSpPr>
          <p:cNvPr id="12" name="组合 11"/>
          <p:cNvGrpSpPr/>
          <p:nvPr/>
        </p:nvGrpSpPr>
        <p:grpSpPr>
          <a:xfrm>
            <a:off x="349250" y="1078865"/>
            <a:ext cx="661670" cy="661670"/>
            <a:chOff x="1610" y="2556"/>
            <a:chExt cx="1042" cy="1042"/>
          </a:xfrm>
        </p:grpSpPr>
        <p:sp>
          <p:nvSpPr>
            <p:cNvPr id="5" name="椭圆 4"/>
            <p:cNvSpPr/>
            <p:nvPr/>
          </p:nvSpPr>
          <p:spPr>
            <a:xfrm>
              <a:off x="1610" y="2556"/>
              <a:ext cx="1042" cy="1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25" name="任意多边形 24"/>
            <p:cNvSpPr/>
            <p:nvPr/>
          </p:nvSpPr>
          <p:spPr>
            <a:xfrm>
              <a:off x="1861" y="2842"/>
              <a:ext cx="539" cy="538"/>
            </a:xfrm>
            <a:custGeom>
              <a:avLst/>
              <a:gdLst>
                <a:gd name="T0" fmla="*/ 5136 w 5158"/>
                <a:gd name="T1" fmla="*/ 1919 h 5159"/>
                <a:gd name="T2" fmla="*/ 4927 w 5158"/>
                <a:gd name="T3" fmla="*/ 600 h 5159"/>
                <a:gd name="T4" fmla="*/ 4559 w 5158"/>
                <a:gd name="T5" fmla="*/ 232 h 5159"/>
                <a:gd name="T6" fmla="*/ 3240 w 5158"/>
                <a:gd name="T7" fmla="*/ 22 h 5159"/>
                <a:gd name="T8" fmla="*/ 2858 w 5158"/>
                <a:gd name="T9" fmla="*/ 147 h 5159"/>
                <a:gd name="T10" fmla="*/ 173 w 5158"/>
                <a:gd name="T11" fmla="*/ 2831 h 5159"/>
                <a:gd name="T12" fmla="*/ 173 w 5158"/>
                <a:gd name="T13" fmla="*/ 3457 h 5159"/>
                <a:gd name="T14" fmla="*/ 1701 w 5158"/>
                <a:gd name="T15" fmla="*/ 4986 h 5159"/>
                <a:gd name="T16" fmla="*/ 2327 w 5158"/>
                <a:gd name="T17" fmla="*/ 4986 h 5159"/>
                <a:gd name="T18" fmla="*/ 5012 w 5158"/>
                <a:gd name="T19" fmla="*/ 2301 h 5159"/>
                <a:gd name="T20" fmla="*/ 5136 w 5158"/>
                <a:gd name="T21" fmla="*/ 1919 h 5159"/>
                <a:gd name="T22" fmla="*/ 2212 w 5158"/>
                <a:gd name="T23" fmla="*/ 4643 h 5159"/>
                <a:gd name="T24" fmla="*/ 1968 w 5158"/>
                <a:gd name="T25" fmla="*/ 4643 h 5159"/>
                <a:gd name="T26" fmla="*/ 515 w 5158"/>
                <a:gd name="T27" fmla="*/ 3191 h 5159"/>
                <a:gd name="T28" fmla="*/ 515 w 5158"/>
                <a:gd name="T29" fmla="*/ 2946 h 5159"/>
                <a:gd name="T30" fmla="*/ 760 w 5158"/>
                <a:gd name="T31" fmla="*/ 2946 h 5159"/>
                <a:gd name="T32" fmla="*/ 2212 w 5158"/>
                <a:gd name="T33" fmla="*/ 4399 h 5159"/>
                <a:gd name="T34" fmla="*/ 2212 w 5158"/>
                <a:gd name="T35" fmla="*/ 4643 h 5159"/>
                <a:gd name="T36" fmla="*/ 4166 w 5158"/>
                <a:gd name="T37" fmla="*/ 1464 h 5159"/>
                <a:gd name="T38" fmla="*/ 3695 w 5158"/>
                <a:gd name="T39" fmla="*/ 1464 h 5159"/>
                <a:gd name="T40" fmla="*/ 3695 w 5158"/>
                <a:gd name="T41" fmla="*/ 993 h 5159"/>
                <a:gd name="T42" fmla="*/ 4166 w 5158"/>
                <a:gd name="T43" fmla="*/ 993 h 5159"/>
                <a:gd name="T44" fmla="*/ 4166 w 5158"/>
                <a:gd name="T45" fmla="*/ 1464 h 5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8" h="5159">
                  <a:moveTo>
                    <a:pt x="5136" y="1919"/>
                  </a:moveTo>
                  <a:lnTo>
                    <a:pt x="4927" y="600"/>
                  </a:lnTo>
                  <a:cubicBezTo>
                    <a:pt x="4897" y="411"/>
                    <a:pt x="4748" y="262"/>
                    <a:pt x="4559" y="232"/>
                  </a:cubicBezTo>
                  <a:lnTo>
                    <a:pt x="3240" y="22"/>
                  </a:lnTo>
                  <a:cubicBezTo>
                    <a:pt x="3100" y="0"/>
                    <a:pt x="2958" y="46"/>
                    <a:pt x="2858" y="147"/>
                  </a:cubicBezTo>
                  <a:lnTo>
                    <a:pt x="173" y="2831"/>
                  </a:lnTo>
                  <a:cubicBezTo>
                    <a:pt x="0" y="3004"/>
                    <a:pt x="0" y="3285"/>
                    <a:pt x="173" y="3457"/>
                  </a:cubicBezTo>
                  <a:lnTo>
                    <a:pt x="1701" y="4986"/>
                  </a:lnTo>
                  <a:cubicBezTo>
                    <a:pt x="1874" y="5159"/>
                    <a:pt x="2154" y="5159"/>
                    <a:pt x="2327" y="4986"/>
                  </a:cubicBezTo>
                  <a:lnTo>
                    <a:pt x="5012" y="2301"/>
                  </a:lnTo>
                  <a:cubicBezTo>
                    <a:pt x="5112" y="2201"/>
                    <a:pt x="5158" y="2059"/>
                    <a:pt x="5136" y="1919"/>
                  </a:cubicBezTo>
                  <a:close/>
                  <a:moveTo>
                    <a:pt x="2212" y="4643"/>
                  </a:moveTo>
                  <a:cubicBezTo>
                    <a:pt x="2145" y="4711"/>
                    <a:pt x="2035" y="4711"/>
                    <a:pt x="1968" y="4643"/>
                  </a:cubicBezTo>
                  <a:lnTo>
                    <a:pt x="515" y="3191"/>
                  </a:lnTo>
                  <a:cubicBezTo>
                    <a:pt x="448" y="3124"/>
                    <a:pt x="448" y="3014"/>
                    <a:pt x="515" y="2946"/>
                  </a:cubicBezTo>
                  <a:cubicBezTo>
                    <a:pt x="583" y="2879"/>
                    <a:pt x="692" y="2879"/>
                    <a:pt x="760" y="2946"/>
                  </a:cubicBezTo>
                  <a:lnTo>
                    <a:pt x="2212" y="4399"/>
                  </a:lnTo>
                  <a:cubicBezTo>
                    <a:pt x="2280" y="4466"/>
                    <a:pt x="2280" y="4576"/>
                    <a:pt x="2212" y="4643"/>
                  </a:cubicBezTo>
                  <a:close/>
                  <a:moveTo>
                    <a:pt x="4166" y="1464"/>
                  </a:moveTo>
                  <a:cubicBezTo>
                    <a:pt x="4036" y="1594"/>
                    <a:pt x="3825" y="1594"/>
                    <a:pt x="3695" y="1464"/>
                  </a:cubicBezTo>
                  <a:cubicBezTo>
                    <a:pt x="3565" y="1334"/>
                    <a:pt x="3565" y="1123"/>
                    <a:pt x="3695" y="993"/>
                  </a:cubicBezTo>
                  <a:cubicBezTo>
                    <a:pt x="3825" y="862"/>
                    <a:pt x="4036" y="862"/>
                    <a:pt x="4166" y="993"/>
                  </a:cubicBezTo>
                  <a:cubicBezTo>
                    <a:pt x="4296" y="1123"/>
                    <a:pt x="4296" y="1334"/>
                    <a:pt x="4166" y="1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p>
          </p:txBody>
        </p:sp>
      </p:grpSp>
      <p:sp>
        <p:nvSpPr>
          <p:cNvPr id="4" name="标题 3"/>
          <p:cNvSpPr>
            <a:spLocks noGrp="true"/>
          </p:cNvSpPr>
          <p:nvPr>
            <p:ph type="title"/>
          </p:nvPr>
        </p:nvSpPr>
        <p:spPr>
          <a:xfrm>
            <a:off x="663626" y="342732"/>
            <a:ext cx="4813123" cy="524510"/>
          </a:xfrm>
        </p:spPr>
        <p:txBody>
          <a:bodyPr>
            <a:spAutoFit/>
          </a:bodyPr>
          <a:lstStyle/>
          <a:p>
            <a:r>
              <a:rPr lang="en-US" altLang="zh-CN" b="0">
                <a:latin typeface="+mj-ea"/>
                <a:ea typeface="+mj-ea"/>
                <a:sym typeface="+mn-ea"/>
              </a:rPr>
              <a:t>04 </a:t>
            </a:r>
            <a:r>
              <a:rPr b="0">
                <a:latin typeface="+mj-ea"/>
                <a:ea typeface="宋体" charset="0"/>
                <a:sym typeface="+mn-ea"/>
              </a:rPr>
              <a:t>责任分工</a:t>
            </a:r>
            <a:endParaRPr b="0">
              <a:latin typeface="+mj-ea"/>
              <a:ea typeface="宋体"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049970" y="1078992"/>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979421" y="3906754"/>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8" name="文本框 7"/>
          <p:cNvSpPr txBox="true"/>
          <p:nvPr/>
        </p:nvSpPr>
        <p:spPr>
          <a:xfrm>
            <a:off x="2240915" y="1377950"/>
            <a:ext cx="9515475" cy="4801235"/>
          </a:xfrm>
          <a:prstGeom prst="rect">
            <a:avLst/>
          </a:prstGeom>
          <a:noFill/>
        </p:spPr>
        <p:txBody>
          <a:bodyPr wrap="square" lIns="0" tIns="0" rIns="0" bIns="0" rtlCol="0" anchor="t">
            <a:spAutoFit/>
          </a:bodyPr>
          <a:lstStyle/>
          <a:p>
            <a:pPr>
              <a:lnSpc>
                <a:spcPct val="130000"/>
              </a:lnSpc>
            </a:pPr>
            <a:r>
              <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(三)全面开展防范电气火灾专项排查整治。</a:t>
            </a:r>
            <a:endPar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a:p>
            <a:pPr>
              <a:lnSpc>
                <a:spcPct val="130000"/>
              </a:lnSpc>
            </a:pPr>
            <a:r>
              <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各社区、坪地供电分局、城建建设办(重大办)等部门要针对夏季用电高峰开展城中村用电安全专项检查,加强用电监测,压实股份公司、业主、租客三方责任,对电气线路老旧、设备过载的点位重点开展排查整改。有条件的社区可以委托专业机构对辖区“三小”场所开展电气线路安全隐患排查检测并出具检测报告,根据专业意见指导业主或场所经营人开展用电隐患整治。应急管理办要结合掌握的老旧工业园区用电安全基本信息,在前期开展电气线路检测基础上,推动场所管理人、责任人积极整改电气线路隐患。坪地市场监督管理所要集中查处电线、插座、开关等假冒伪劣家用电器产品,依法处罚相应生产、销售企业单位。其他行业部门要按照法定分工负责,推动各场所管理人、责任人对现有电气线路、电气设施设备进行一次全面检测和维护保养工作,集中清查违规使用大功率用电设备、开关插座直接安装在易燃可燃材料上、照明灯具与可燃物未保持安全距离或未采取隔热散热措施等违规用电行为。</a:t>
            </a:r>
            <a:endPar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p:txBody>
      </p:sp>
      <p:grpSp>
        <p:nvGrpSpPr>
          <p:cNvPr id="12" name="组合 11"/>
          <p:cNvGrpSpPr/>
          <p:nvPr/>
        </p:nvGrpSpPr>
        <p:grpSpPr>
          <a:xfrm>
            <a:off x="1022350" y="1480820"/>
            <a:ext cx="661670" cy="661670"/>
            <a:chOff x="1610" y="2556"/>
            <a:chExt cx="1042" cy="1042"/>
          </a:xfrm>
        </p:grpSpPr>
        <p:sp>
          <p:nvSpPr>
            <p:cNvPr id="5" name="椭圆 4"/>
            <p:cNvSpPr/>
            <p:nvPr/>
          </p:nvSpPr>
          <p:spPr>
            <a:xfrm>
              <a:off x="1610" y="2556"/>
              <a:ext cx="1042" cy="1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25" name="任意多边形 24"/>
            <p:cNvSpPr/>
            <p:nvPr/>
          </p:nvSpPr>
          <p:spPr>
            <a:xfrm>
              <a:off x="1861" y="2842"/>
              <a:ext cx="539" cy="538"/>
            </a:xfrm>
            <a:custGeom>
              <a:avLst/>
              <a:gdLst>
                <a:gd name="T0" fmla="*/ 5136 w 5158"/>
                <a:gd name="T1" fmla="*/ 1919 h 5159"/>
                <a:gd name="T2" fmla="*/ 4927 w 5158"/>
                <a:gd name="T3" fmla="*/ 600 h 5159"/>
                <a:gd name="T4" fmla="*/ 4559 w 5158"/>
                <a:gd name="T5" fmla="*/ 232 h 5159"/>
                <a:gd name="T6" fmla="*/ 3240 w 5158"/>
                <a:gd name="T7" fmla="*/ 22 h 5159"/>
                <a:gd name="T8" fmla="*/ 2858 w 5158"/>
                <a:gd name="T9" fmla="*/ 147 h 5159"/>
                <a:gd name="T10" fmla="*/ 173 w 5158"/>
                <a:gd name="T11" fmla="*/ 2831 h 5159"/>
                <a:gd name="T12" fmla="*/ 173 w 5158"/>
                <a:gd name="T13" fmla="*/ 3457 h 5159"/>
                <a:gd name="T14" fmla="*/ 1701 w 5158"/>
                <a:gd name="T15" fmla="*/ 4986 h 5159"/>
                <a:gd name="T16" fmla="*/ 2327 w 5158"/>
                <a:gd name="T17" fmla="*/ 4986 h 5159"/>
                <a:gd name="T18" fmla="*/ 5012 w 5158"/>
                <a:gd name="T19" fmla="*/ 2301 h 5159"/>
                <a:gd name="T20" fmla="*/ 5136 w 5158"/>
                <a:gd name="T21" fmla="*/ 1919 h 5159"/>
                <a:gd name="T22" fmla="*/ 2212 w 5158"/>
                <a:gd name="T23" fmla="*/ 4643 h 5159"/>
                <a:gd name="T24" fmla="*/ 1968 w 5158"/>
                <a:gd name="T25" fmla="*/ 4643 h 5159"/>
                <a:gd name="T26" fmla="*/ 515 w 5158"/>
                <a:gd name="T27" fmla="*/ 3191 h 5159"/>
                <a:gd name="T28" fmla="*/ 515 w 5158"/>
                <a:gd name="T29" fmla="*/ 2946 h 5159"/>
                <a:gd name="T30" fmla="*/ 760 w 5158"/>
                <a:gd name="T31" fmla="*/ 2946 h 5159"/>
                <a:gd name="T32" fmla="*/ 2212 w 5158"/>
                <a:gd name="T33" fmla="*/ 4399 h 5159"/>
                <a:gd name="T34" fmla="*/ 2212 w 5158"/>
                <a:gd name="T35" fmla="*/ 4643 h 5159"/>
                <a:gd name="T36" fmla="*/ 4166 w 5158"/>
                <a:gd name="T37" fmla="*/ 1464 h 5159"/>
                <a:gd name="T38" fmla="*/ 3695 w 5158"/>
                <a:gd name="T39" fmla="*/ 1464 h 5159"/>
                <a:gd name="T40" fmla="*/ 3695 w 5158"/>
                <a:gd name="T41" fmla="*/ 993 h 5159"/>
                <a:gd name="T42" fmla="*/ 4166 w 5158"/>
                <a:gd name="T43" fmla="*/ 993 h 5159"/>
                <a:gd name="T44" fmla="*/ 4166 w 5158"/>
                <a:gd name="T45" fmla="*/ 1464 h 5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8" h="5159">
                  <a:moveTo>
                    <a:pt x="5136" y="1919"/>
                  </a:moveTo>
                  <a:lnTo>
                    <a:pt x="4927" y="600"/>
                  </a:lnTo>
                  <a:cubicBezTo>
                    <a:pt x="4897" y="411"/>
                    <a:pt x="4748" y="262"/>
                    <a:pt x="4559" y="232"/>
                  </a:cubicBezTo>
                  <a:lnTo>
                    <a:pt x="3240" y="22"/>
                  </a:lnTo>
                  <a:cubicBezTo>
                    <a:pt x="3100" y="0"/>
                    <a:pt x="2958" y="46"/>
                    <a:pt x="2858" y="147"/>
                  </a:cubicBezTo>
                  <a:lnTo>
                    <a:pt x="173" y="2831"/>
                  </a:lnTo>
                  <a:cubicBezTo>
                    <a:pt x="0" y="3004"/>
                    <a:pt x="0" y="3285"/>
                    <a:pt x="173" y="3457"/>
                  </a:cubicBezTo>
                  <a:lnTo>
                    <a:pt x="1701" y="4986"/>
                  </a:lnTo>
                  <a:cubicBezTo>
                    <a:pt x="1874" y="5159"/>
                    <a:pt x="2154" y="5159"/>
                    <a:pt x="2327" y="4986"/>
                  </a:cubicBezTo>
                  <a:lnTo>
                    <a:pt x="5012" y="2301"/>
                  </a:lnTo>
                  <a:cubicBezTo>
                    <a:pt x="5112" y="2201"/>
                    <a:pt x="5158" y="2059"/>
                    <a:pt x="5136" y="1919"/>
                  </a:cubicBezTo>
                  <a:close/>
                  <a:moveTo>
                    <a:pt x="2212" y="4643"/>
                  </a:moveTo>
                  <a:cubicBezTo>
                    <a:pt x="2145" y="4711"/>
                    <a:pt x="2035" y="4711"/>
                    <a:pt x="1968" y="4643"/>
                  </a:cubicBezTo>
                  <a:lnTo>
                    <a:pt x="515" y="3191"/>
                  </a:lnTo>
                  <a:cubicBezTo>
                    <a:pt x="448" y="3124"/>
                    <a:pt x="448" y="3014"/>
                    <a:pt x="515" y="2946"/>
                  </a:cubicBezTo>
                  <a:cubicBezTo>
                    <a:pt x="583" y="2879"/>
                    <a:pt x="692" y="2879"/>
                    <a:pt x="760" y="2946"/>
                  </a:cubicBezTo>
                  <a:lnTo>
                    <a:pt x="2212" y="4399"/>
                  </a:lnTo>
                  <a:cubicBezTo>
                    <a:pt x="2280" y="4466"/>
                    <a:pt x="2280" y="4576"/>
                    <a:pt x="2212" y="4643"/>
                  </a:cubicBezTo>
                  <a:close/>
                  <a:moveTo>
                    <a:pt x="4166" y="1464"/>
                  </a:moveTo>
                  <a:cubicBezTo>
                    <a:pt x="4036" y="1594"/>
                    <a:pt x="3825" y="1594"/>
                    <a:pt x="3695" y="1464"/>
                  </a:cubicBezTo>
                  <a:cubicBezTo>
                    <a:pt x="3565" y="1334"/>
                    <a:pt x="3565" y="1123"/>
                    <a:pt x="3695" y="993"/>
                  </a:cubicBezTo>
                  <a:cubicBezTo>
                    <a:pt x="3825" y="862"/>
                    <a:pt x="4036" y="862"/>
                    <a:pt x="4166" y="993"/>
                  </a:cubicBezTo>
                  <a:cubicBezTo>
                    <a:pt x="4296" y="1123"/>
                    <a:pt x="4296" y="1334"/>
                    <a:pt x="4166" y="1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p>
          </p:txBody>
        </p:sp>
      </p:grpSp>
      <p:sp>
        <p:nvSpPr>
          <p:cNvPr id="31" name="椭圆 30"/>
          <p:cNvSpPr/>
          <p:nvPr/>
        </p:nvSpPr>
        <p:spPr>
          <a:xfrm>
            <a:off x="1979421" y="1730052"/>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4" name="标题 3"/>
          <p:cNvSpPr>
            <a:spLocks noGrp="true"/>
          </p:cNvSpPr>
          <p:nvPr>
            <p:ph type="title"/>
          </p:nvPr>
        </p:nvSpPr>
        <p:spPr>
          <a:xfrm>
            <a:off x="680771" y="565617"/>
            <a:ext cx="4813123" cy="524510"/>
          </a:xfrm>
        </p:spPr>
        <p:txBody>
          <a:bodyPr>
            <a:spAutoFit/>
          </a:bodyPr>
          <a:lstStyle/>
          <a:p>
            <a:r>
              <a:rPr lang="en-US" altLang="zh-CN" b="0">
                <a:latin typeface="+mj-ea"/>
                <a:ea typeface="+mj-ea"/>
                <a:sym typeface="+mn-ea"/>
              </a:rPr>
              <a:t>04 </a:t>
            </a:r>
            <a:r>
              <a:rPr b="0">
                <a:latin typeface="+mj-ea"/>
                <a:ea typeface="宋体" charset="0"/>
                <a:sym typeface="+mn-ea"/>
              </a:rPr>
              <a:t>责任分工</a:t>
            </a:r>
            <a:endParaRPr b="0">
              <a:latin typeface="+mj-ea"/>
              <a:ea typeface="宋体"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049970" y="1078992"/>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979421" y="3906754"/>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8" name="文本框 7"/>
          <p:cNvSpPr txBox="true"/>
          <p:nvPr/>
        </p:nvSpPr>
        <p:spPr>
          <a:xfrm>
            <a:off x="2240915" y="1377950"/>
            <a:ext cx="9515475" cy="4401185"/>
          </a:xfrm>
          <a:prstGeom prst="rect">
            <a:avLst/>
          </a:prstGeom>
          <a:noFill/>
        </p:spPr>
        <p:txBody>
          <a:bodyPr wrap="square" lIns="0" tIns="0" rIns="0" bIns="0" rtlCol="0" anchor="t">
            <a:spAutoFit/>
          </a:bodyPr>
          <a:lstStyle/>
          <a:p>
            <a:pPr>
              <a:lnSpc>
                <a:spcPct val="130000"/>
              </a:lnSpc>
            </a:pPr>
            <a:r>
              <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(四)全力推动电动自行车安全隐患全链条整治行动。</a:t>
            </a:r>
            <a:endPar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a:p>
            <a:pPr>
              <a:lnSpc>
                <a:spcPct val="130000"/>
              </a:lnSpc>
            </a:pPr>
            <a:r>
              <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各社区、各行业部门要按照《广东省电动自行车安全隐患全链条整治行动实施方案》(粤办函〔2024〕77 号)文件要求,利用联动机制扎实推进电动自行车质量及消防安全联合检查行动,共同打击电动自行车生产、销售、维修等环节安全突出问题和违法违规行为。各社区、平安法治办(网格、物管)要按各自职责组织网格力量开展电动自行车停放充电场所消防安全排查整治,督促电动自行车停放充电场所运营企业、物业服务企业落实消防安全主体责任。坪地市场监督管理所要强化电动自行车销售门店源头管控,对电动自行车经营网点和维修店铺及车用蓄电池、充电器等产品开展质量监督抽查。坪地邮政分局要督促邮政企业、快递企业开展一次自查自改。坪东消防救援所、坪地派出所、坪地交警中队等部门要按各自职责加大对电动自行车相关违法行为的处罚力度。其他行业主管部门要依法落实各监管行业场所的电动自行车的安全治理工作。</a:t>
            </a:r>
            <a:endPar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p:txBody>
      </p:sp>
      <p:grpSp>
        <p:nvGrpSpPr>
          <p:cNvPr id="12" name="组合 11"/>
          <p:cNvGrpSpPr/>
          <p:nvPr/>
        </p:nvGrpSpPr>
        <p:grpSpPr>
          <a:xfrm>
            <a:off x="1022350" y="1480820"/>
            <a:ext cx="661670" cy="661670"/>
            <a:chOff x="1610" y="2556"/>
            <a:chExt cx="1042" cy="1042"/>
          </a:xfrm>
        </p:grpSpPr>
        <p:sp>
          <p:nvSpPr>
            <p:cNvPr id="5" name="椭圆 4"/>
            <p:cNvSpPr/>
            <p:nvPr/>
          </p:nvSpPr>
          <p:spPr>
            <a:xfrm>
              <a:off x="1610" y="2556"/>
              <a:ext cx="1042" cy="1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25" name="任意多边形 24"/>
            <p:cNvSpPr/>
            <p:nvPr/>
          </p:nvSpPr>
          <p:spPr>
            <a:xfrm>
              <a:off x="1861" y="2842"/>
              <a:ext cx="539" cy="538"/>
            </a:xfrm>
            <a:custGeom>
              <a:avLst/>
              <a:gdLst>
                <a:gd name="T0" fmla="*/ 5136 w 5158"/>
                <a:gd name="T1" fmla="*/ 1919 h 5159"/>
                <a:gd name="T2" fmla="*/ 4927 w 5158"/>
                <a:gd name="T3" fmla="*/ 600 h 5159"/>
                <a:gd name="T4" fmla="*/ 4559 w 5158"/>
                <a:gd name="T5" fmla="*/ 232 h 5159"/>
                <a:gd name="T6" fmla="*/ 3240 w 5158"/>
                <a:gd name="T7" fmla="*/ 22 h 5159"/>
                <a:gd name="T8" fmla="*/ 2858 w 5158"/>
                <a:gd name="T9" fmla="*/ 147 h 5159"/>
                <a:gd name="T10" fmla="*/ 173 w 5158"/>
                <a:gd name="T11" fmla="*/ 2831 h 5159"/>
                <a:gd name="T12" fmla="*/ 173 w 5158"/>
                <a:gd name="T13" fmla="*/ 3457 h 5159"/>
                <a:gd name="T14" fmla="*/ 1701 w 5158"/>
                <a:gd name="T15" fmla="*/ 4986 h 5159"/>
                <a:gd name="T16" fmla="*/ 2327 w 5158"/>
                <a:gd name="T17" fmla="*/ 4986 h 5159"/>
                <a:gd name="T18" fmla="*/ 5012 w 5158"/>
                <a:gd name="T19" fmla="*/ 2301 h 5159"/>
                <a:gd name="T20" fmla="*/ 5136 w 5158"/>
                <a:gd name="T21" fmla="*/ 1919 h 5159"/>
                <a:gd name="T22" fmla="*/ 2212 w 5158"/>
                <a:gd name="T23" fmla="*/ 4643 h 5159"/>
                <a:gd name="T24" fmla="*/ 1968 w 5158"/>
                <a:gd name="T25" fmla="*/ 4643 h 5159"/>
                <a:gd name="T26" fmla="*/ 515 w 5158"/>
                <a:gd name="T27" fmla="*/ 3191 h 5159"/>
                <a:gd name="T28" fmla="*/ 515 w 5158"/>
                <a:gd name="T29" fmla="*/ 2946 h 5159"/>
                <a:gd name="T30" fmla="*/ 760 w 5158"/>
                <a:gd name="T31" fmla="*/ 2946 h 5159"/>
                <a:gd name="T32" fmla="*/ 2212 w 5158"/>
                <a:gd name="T33" fmla="*/ 4399 h 5159"/>
                <a:gd name="T34" fmla="*/ 2212 w 5158"/>
                <a:gd name="T35" fmla="*/ 4643 h 5159"/>
                <a:gd name="T36" fmla="*/ 4166 w 5158"/>
                <a:gd name="T37" fmla="*/ 1464 h 5159"/>
                <a:gd name="T38" fmla="*/ 3695 w 5158"/>
                <a:gd name="T39" fmla="*/ 1464 h 5159"/>
                <a:gd name="T40" fmla="*/ 3695 w 5158"/>
                <a:gd name="T41" fmla="*/ 993 h 5159"/>
                <a:gd name="T42" fmla="*/ 4166 w 5158"/>
                <a:gd name="T43" fmla="*/ 993 h 5159"/>
                <a:gd name="T44" fmla="*/ 4166 w 5158"/>
                <a:gd name="T45" fmla="*/ 1464 h 5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8" h="5159">
                  <a:moveTo>
                    <a:pt x="5136" y="1919"/>
                  </a:moveTo>
                  <a:lnTo>
                    <a:pt x="4927" y="600"/>
                  </a:lnTo>
                  <a:cubicBezTo>
                    <a:pt x="4897" y="411"/>
                    <a:pt x="4748" y="262"/>
                    <a:pt x="4559" y="232"/>
                  </a:cubicBezTo>
                  <a:lnTo>
                    <a:pt x="3240" y="22"/>
                  </a:lnTo>
                  <a:cubicBezTo>
                    <a:pt x="3100" y="0"/>
                    <a:pt x="2958" y="46"/>
                    <a:pt x="2858" y="147"/>
                  </a:cubicBezTo>
                  <a:lnTo>
                    <a:pt x="173" y="2831"/>
                  </a:lnTo>
                  <a:cubicBezTo>
                    <a:pt x="0" y="3004"/>
                    <a:pt x="0" y="3285"/>
                    <a:pt x="173" y="3457"/>
                  </a:cubicBezTo>
                  <a:lnTo>
                    <a:pt x="1701" y="4986"/>
                  </a:lnTo>
                  <a:cubicBezTo>
                    <a:pt x="1874" y="5159"/>
                    <a:pt x="2154" y="5159"/>
                    <a:pt x="2327" y="4986"/>
                  </a:cubicBezTo>
                  <a:lnTo>
                    <a:pt x="5012" y="2301"/>
                  </a:lnTo>
                  <a:cubicBezTo>
                    <a:pt x="5112" y="2201"/>
                    <a:pt x="5158" y="2059"/>
                    <a:pt x="5136" y="1919"/>
                  </a:cubicBezTo>
                  <a:close/>
                  <a:moveTo>
                    <a:pt x="2212" y="4643"/>
                  </a:moveTo>
                  <a:cubicBezTo>
                    <a:pt x="2145" y="4711"/>
                    <a:pt x="2035" y="4711"/>
                    <a:pt x="1968" y="4643"/>
                  </a:cubicBezTo>
                  <a:lnTo>
                    <a:pt x="515" y="3191"/>
                  </a:lnTo>
                  <a:cubicBezTo>
                    <a:pt x="448" y="3124"/>
                    <a:pt x="448" y="3014"/>
                    <a:pt x="515" y="2946"/>
                  </a:cubicBezTo>
                  <a:cubicBezTo>
                    <a:pt x="583" y="2879"/>
                    <a:pt x="692" y="2879"/>
                    <a:pt x="760" y="2946"/>
                  </a:cubicBezTo>
                  <a:lnTo>
                    <a:pt x="2212" y="4399"/>
                  </a:lnTo>
                  <a:cubicBezTo>
                    <a:pt x="2280" y="4466"/>
                    <a:pt x="2280" y="4576"/>
                    <a:pt x="2212" y="4643"/>
                  </a:cubicBezTo>
                  <a:close/>
                  <a:moveTo>
                    <a:pt x="4166" y="1464"/>
                  </a:moveTo>
                  <a:cubicBezTo>
                    <a:pt x="4036" y="1594"/>
                    <a:pt x="3825" y="1594"/>
                    <a:pt x="3695" y="1464"/>
                  </a:cubicBezTo>
                  <a:cubicBezTo>
                    <a:pt x="3565" y="1334"/>
                    <a:pt x="3565" y="1123"/>
                    <a:pt x="3695" y="993"/>
                  </a:cubicBezTo>
                  <a:cubicBezTo>
                    <a:pt x="3825" y="862"/>
                    <a:pt x="4036" y="862"/>
                    <a:pt x="4166" y="993"/>
                  </a:cubicBezTo>
                  <a:cubicBezTo>
                    <a:pt x="4296" y="1123"/>
                    <a:pt x="4296" y="1334"/>
                    <a:pt x="4166" y="1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p>
          </p:txBody>
        </p:sp>
      </p:grpSp>
      <p:sp>
        <p:nvSpPr>
          <p:cNvPr id="31" name="椭圆 30"/>
          <p:cNvSpPr/>
          <p:nvPr/>
        </p:nvSpPr>
        <p:spPr>
          <a:xfrm>
            <a:off x="1979421" y="1730052"/>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4" name="标题 3"/>
          <p:cNvSpPr>
            <a:spLocks noGrp="true"/>
          </p:cNvSpPr>
          <p:nvPr>
            <p:ph type="title"/>
          </p:nvPr>
        </p:nvSpPr>
        <p:spPr>
          <a:xfrm>
            <a:off x="680771" y="565617"/>
            <a:ext cx="4813123" cy="524510"/>
          </a:xfrm>
        </p:spPr>
        <p:txBody>
          <a:bodyPr>
            <a:spAutoFit/>
          </a:bodyPr>
          <a:lstStyle/>
          <a:p>
            <a:r>
              <a:rPr lang="en-US" altLang="zh-CN" b="0">
                <a:latin typeface="+mj-ea"/>
                <a:ea typeface="+mj-ea"/>
                <a:sym typeface="+mn-ea"/>
              </a:rPr>
              <a:t>04 </a:t>
            </a:r>
            <a:r>
              <a:rPr b="0">
                <a:latin typeface="+mj-ea"/>
                <a:ea typeface="宋体" charset="0"/>
                <a:sym typeface="+mn-ea"/>
              </a:rPr>
              <a:t>责任分工</a:t>
            </a:r>
            <a:endParaRPr b="0">
              <a:latin typeface="+mj-ea"/>
              <a:ea typeface="宋体"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049970" y="1078992"/>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979421" y="3906754"/>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8" name="文本框 7"/>
          <p:cNvSpPr txBox="true"/>
          <p:nvPr/>
        </p:nvSpPr>
        <p:spPr>
          <a:xfrm>
            <a:off x="2240915" y="1377950"/>
            <a:ext cx="9515475" cy="4401185"/>
          </a:xfrm>
          <a:prstGeom prst="rect">
            <a:avLst/>
          </a:prstGeom>
          <a:noFill/>
        </p:spPr>
        <p:txBody>
          <a:bodyPr wrap="square" lIns="0" tIns="0" rIns="0" bIns="0" rtlCol="0" anchor="t">
            <a:spAutoFit/>
          </a:bodyPr>
          <a:lstStyle/>
          <a:p>
            <a:pPr>
              <a:lnSpc>
                <a:spcPct val="130000"/>
              </a:lnSpc>
            </a:pPr>
            <a:r>
              <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(五)严格落实暑期消防安全集中宣传教育。</a:t>
            </a:r>
            <a:endPar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a:p>
            <a:pPr>
              <a:lnSpc>
                <a:spcPct val="130000"/>
              </a:lnSpc>
            </a:pPr>
            <a:r>
              <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各社区、各行业部门要强化宣传警示,推动社会各界主动防范化解消防安全风险隐患。一要强化案例警示。要围绕四川自“7·17”火灾事故以及辖区典型火灾,通过曝光典型案例、通报重大隐患案例、制作专题片、开展图片展、集中约谈等形式,提升社会单位对火灾危险性的认识,全面自查自改隐患问题。二要强化安全提示。要以暑期消防安全宣传教育行动为重点,结合消防宣传“五进”工作,重点针对广大家长及放假学生开展消防宣传活动。要结合夏季火灾特点,紧盯家庭火灾易发、居民消防意识淡薄等突出问题,重点宣传家庭用电用火用气、电动自行车安全使用等方面,提示居民做好“三清四关”。三要强化培训演练。结合暑期火灾事故特点,聚焦多业态混合经营、高层建筑、旅游景区等重点场所,督促指导社会单位开展针对性消防安全教育培训和应急疏散演练,开展出真水、灭真火实操训练。</a:t>
            </a:r>
            <a:endParaRPr lang="zh-CN" altLang="en-US" sz="20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p:txBody>
      </p:sp>
      <p:grpSp>
        <p:nvGrpSpPr>
          <p:cNvPr id="12" name="组合 11"/>
          <p:cNvGrpSpPr/>
          <p:nvPr/>
        </p:nvGrpSpPr>
        <p:grpSpPr>
          <a:xfrm>
            <a:off x="1022350" y="1480820"/>
            <a:ext cx="661670" cy="661670"/>
            <a:chOff x="1610" y="2556"/>
            <a:chExt cx="1042" cy="1042"/>
          </a:xfrm>
        </p:grpSpPr>
        <p:sp>
          <p:nvSpPr>
            <p:cNvPr id="5" name="椭圆 4"/>
            <p:cNvSpPr/>
            <p:nvPr/>
          </p:nvSpPr>
          <p:spPr>
            <a:xfrm>
              <a:off x="1610" y="2556"/>
              <a:ext cx="1042" cy="1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25" name="任意多边形 24"/>
            <p:cNvSpPr/>
            <p:nvPr/>
          </p:nvSpPr>
          <p:spPr>
            <a:xfrm>
              <a:off x="1861" y="2842"/>
              <a:ext cx="539" cy="538"/>
            </a:xfrm>
            <a:custGeom>
              <a:avLst/>
              <a:gdLst>
                <a:gd name="T0" fmla="*/ 5136 w 5158"/>
                <a:gd name="T1" fmla="*/ 1919 h 5159"/>
                <a:gd name="T2" fmla="*/ 4927 w 5158"/>
                <a:gd name="T3" fmla="*/ 600 h 5159"/>
                <a:gd name="T4" fmla="*/ 4559 w 5158"/>
                <a:gd name="T5" fmla="*/ 232 h 5159"/>
                <a:gd name="T6" fmla="*/ 3240 w 5158"/>
                <a:gd name="T7" fmla="*/ 22 h 5159"/>
                <a:gd name="T8" fmla="*/ 2858 w 5158"/>
                <a:gd name="T9" fmla="*/ 147 h 5159"/>
                <a:gd name="T10" fmla="*/ 173 w 5158"/>
                <a:gd name="T11" fmla="*/ 2831 h 5159"/>
                <a:gd name="T12" fmla="*/ 173 w 5158"/>
                <a:gd name="T13" fmla="*/ 3457 h 5159"/>
                <a:gd name="T14" fmla="*/ 1701 w 5158"/>
                <a:gd name="T15" fmla="*/ 4986 h 5159"/>
                <a:gd name="T16" fmla="*/ 2327 w 5158"/>
                <a:gd name="T17" fmla="*/ 4986 h 5159"/>
                <a:gd name="T18" fmla="*/ 5012 w 5158"/>
                <a:gd name="T19" fmla="*/ 2301 h 5159"/>
                <a:gd name="T20" fmla="*/ 5136 w 5158"/>
                <a:gd name="T21" fmla="*/ 1919 h 5159"/>
                <a:gd name="T22" fmla="*/ 2212 w 5158"/>
                <a:gd name="T23" fmla="*/ 4643 h 5159"/>
                <a:gd name="T24" fmla="*/ 1968 w 5158"/>
                <a:gd name="T25" fmla="*/ 4643 h 5159"/>
                <a:gd name="T26" fmla="*/ 515 w 5158"/>
                <a:gd name="T27" fmla="*/ 3191 h 5159"/>
                <a:gd name="T28" fmla="*/ 515 w 5158"/>
                <a:gd name="T29" fmla="*/ 2946 h 5159"/>
                <a:gd name="T30" fmla="*/ 760 w 5158"/>
                <a:gd name="T31" fmla="*/ 2946 h 5159"/>
                <a:gd name="T32" fmla="*/ 2212 w 5158"/>
                <a:gd name="T33" fmla="*/ 4399 h 5159"/>
                <a:gd name="T34" fmla="*/ 2212 w 5158"/>
                <a:gd name="T35" fmla="*/ 4643 h 5159"/>
                <a:gd name="T36" fmla="*/ 4166 w 5158"/>
                <a:gd name="T37" fmla="*/ 1464 h 5159"/>
                <a:gd name="T38" fmla="*/ 3695 w 5158"/>
                <a:gd name="T39" fmla="*/ 1464 h 5159"/>
                <a:gd name="T40" fmla="*/ 3695 w 5158"/>
                <a:gd name="T41" fmla="*/ 993 h 5159"/>
                <a:gd name="T42" fmla="*/ 4166 w 5158"/>
                <a:gd name="T43" fmla="*/ 993 h 5159"/>
                <a:gd name="T44" fmla="*/ 4166 w 5158"/>
                <a:gd name="T45" fmla="*/ 1464 h 5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8" h="5159">
                  <a:moveTo>
                    <a:pt x="5136" y="1919"/>
                  </a:moveTo>
                  <a:lnTo>
                    <a:pt x="4927" y="600"/>
                  </a:lnTo>
                  <a:cubicBezTo>
                    <a:pt x="4897" y="411"/>
                    <a:pt x="4748" y="262"/>
                    <a:pt x="4559" y="232"/>
                  </a:cubicBezTo>
                  <a:lnTo>
                    <a:pt x="3240" y="22"/>
                  </a:lnTo>
                  <a:cubicBezTo>
                    <a:pt x="3100" y="0"/>
                    <a:pt x="2958" y="46"/>
                    <a:pt x="2858" y="147"/>
                  </a:cubicBezTo>
                  <a:lnTo>
                    <a:pt x="173" y="2831"/>
                  </a:lnTo>
                  <a:cubicBezTo>
                    <a:pt x="0" y="3004"/>
                    <a:pt x="0" y="3285"/>
                    <a:pt x="173" y="3457"/>
                  </a:cubicBezTo>
                  <a:lnTo>
                    <a:pt x="1701" y="4986"/>
                  </a:lnTo>
                  <a:cubicBezTo>
                    <a:pt x="1874" y="5159"/>
                    <a:pt x="2154" y="5159"/>
                    <a:pt x="2327" y="4986"/>
                  </a:cubicBezTo>
                  <a:lnTo>
                    <a:pt x="5012" y="2301"/>
                  </a:lnTo>
                  <a:cubicBezTo>
                    <a:pt x="5112" y="2201"/>
                    <a:pt x="5158" y="2059"/>
                    <a:pt x="5136" y="1919"/>
                  </a:cubicBezTo>
                  <a:close/>
                  <a:moveTo>
                    <a:pt x="2212" y="4643"/>
                  </a:moveTo>
                  <a:cubicBezTo>
                    <a:pt x="2145" y="4711"/>
                    <a:pt x="2035" y="4711"/>
                    <a:pt x="1968" y="4643"/>
                  </a:cubicBezTo>
                  <a:lnTo>
                    <a:pt x="515" y="3191"/>
                  </a:lnTo>
                  <a:cubicBezTo>
                    <a:pt x="448" y="3124"/>
                    <a:pt x="448" y="3014"/>
                    <a:pt x="515" y="2946"/>
                  </a:cubicBezTo>
                  <a:cubicBezTo>
                    <a:pt x="583" y="2879"/>
                    <a:pt x="692" y="2879"/>
                    <a:pt x="760" y="2946"/>
                  </a:cubicBezTo>
                  <a:lnTo>
                    <a:pt x="2212" y="4399"/>
                  </a:lnTo>
                  <a:cubicBezTo>
                    <a:pt x="2280" y="4466"/>
                    <a:pt x="2280" y="4576"/>
                    <a:pt x="2212" y="4643"/>
                  </a:cubicBezTo>
                  <a:close/>
                  <a:moveTo>
                    <a:pt x="4166" y="1464"/>
                  </a:moveTo>
                  <a:cubicBezTo>
                    <a:pt x="4036" y="1594"/>
                    <a:pt x="3825" y="1594"/>
                    <a:pt x="3695" y="1464"/>
                  </a:cubicBezTo>
                  <a:cubicBezTo>
                    <a:pt x="3565" y="1334"/>
                    <a:pt x="3565" y="1123"/>
                    <a:pt x="3695" y="993"/>
                  </a:cubicBezTo>
                  <a:cubicBezTo>
                    <a:pt x="3825" y="862"/>
                    <a:pt x="4036" y="862"/>
                    <a:pt x="4166" y="993"/>
                  </a:cubicBezTo>
                  <a:cubicBezTo>
                    <a:pt x="4296" y="1123"/>
                    <a:pt x="4296" y="1334"/>
                    <a:pt x="4166" y="1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p>
          </p:txBody>
        </p:sp>
      </p:grpSp>
      <p:sp>
        <p:nvSpPr>
          <p:cNvPr id="31" name="椭圆 30"/>
          <p:cNvSpPr/>
          <p:nvPr/>
        </p:nvSpPr>
        <p:spPr>
          <a:xfrm>
            <a:off x="1979421" y="1730052"/>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4" name="标题 3"/>
          <p:cNvSpPr>
            <a:spLocks noGrp="true"/>
          </p:cNvSpPr>
          <p:nvPr>
            <p:ph type="title"/>
          </p:nvPr>
        </p:nvSpPr>
        <p:spPr>
          <a:xfrm>
            <a:off x="680771" y="565617"/>
            <a:ext cx="4813123" cy="524510"/>
          </a:xfrm>
        </p:spPr>
        <p:txBody>
          <a:bodyPr>
            <a:spAutoFit/>
          </a:bodyPr>
          <a:lstStyle/>
          <a:p>
            <a:r>
              <a:rPr lang="en-US" altLang="zh-CN" b="0">
                <a:latin typeface="+mj-ea"/>
                <a:ea typeface="+mj-ea"/>
                <a:sym typeface="+mn-ea"/>
              </a:rPr>
              <a:t>04 </a:t>
            </a:r>
            <a:r>
              <a:rPr b="0">
                <a:latin typeface="+mj-ea"/>
                <a:ea typeface="宋体" charset="0"/>
                <a:sym typeface="+mn-ea"/>
              </a:rPr>
              <a:t>责任分工</a:t>
            </a:r>
            <a:endParaRPr b="0">
              <a:latin typeface="+mj-ea"/>
              <a:ea typeface="宋体"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1747926" y="2121588"/>
            <a:ext cx="3764280" cy="3677920"/>
          </a:xfrm>
          <a:prstGeom prst="rect">
            <a:avLst/>
          </a:prstGeom>
          <a:noFill/>
        </p:spPr>
        <p:txBody>
          <a:bodyPr wrap="none" lIns="0" tIns="0" rIns="0" bIns="0" rtlCol="0" anchor="t">
            <a:spAutoFit/>
          </a:bodyPr>
          <a:lstStyle/>
          <a:p>
            <a:pPr algn="l"/>
            <a:r>
              <a:rPr lang="en-US" altLang="zh-CN" sz="23900" dirty="0">
                <a:solidFill>
                  <a:schemeClr val="bg1"/>
                </a:solidFill>
                <a:latin typeface="+mj-ea"/>
                <a:ea typeface="+mj-ea"/>
              </a:rPr>
              <a:t>05</a:t>
            </a:r>
            <a:endParaRPr lang="zh-CN" altLang="en-US" sz="23900" dirty="0">
              <a:solidFill>
                <a:schemeClr val="bg1"/>
              </a:solidFill>
              <a:latin typeface="+mj-ea"/>
              <a:ea typeface="+mj-ea"/>
            </a:endParaRPr>
          </a:p>
        </p:txBody>
      </p:sp>
      <p:sp>
        <p:nvSpPr>
          <p:cNvPr id="8" name="圆角矩形 7"/>
          <p:cNvSpPr/>
          <p:nvPr/>
        </p:nvSpPr>
        <p:spPr>
          <a:xfrm>
            <a:off x="108974" y="3426553"/>
            <a:ext cx="2840703" cy="6949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600">
              <a:solidFill>
                <a:schemeClr val="bg1"/>
              </a:solidFill>
              <a:latin typeface="+mj-ea"/>
              <a:ea typeface="+mj-ea"/>
            </a:endParaRPr>
          </a:p>
        </p:txBody>
      </p:sp>
      <p:sp>
        <p:nvSpPr>
          <p:cNvPr id="17" name="文本框 16"/>
          <p:cNvSpPr txBox="true"/>
          <p:nvPr/>
        </p:nvSpPr>
        <p:spPr>
          <a:xfrm>
            <a:off x="1192980" y="3596199"/>
            <a:ext cx="1800173" cy="369332"/>
          </a:xfrm>
          <a:prstGeom prst="rect">
            <a:avLst/>
          </a:prstGeom>
          <a:noFill/>
        </p:spPr>
        <p:txBody>
          <a:bodyPr wrap="none" lIns="0" tIns="0" rIns="0" bIns="0" rtlCol="0" anchor="t">
            <a:spAutoFit/>
          </a:bodyPr>
          <a:lstStyle/>
          <a:p>
            <a:pPr algn="l"/>
            <a:r>
              <a:rPr lang="en-US" altLang="zh-CN" sz="2400" dirty="0">
                <a:solidFill>
                  <a:schemeClr val="bg1"/>
                </a:solidFill>
              </a:rPr>
              <a:t>PART FRUR</a:t>
            </a:r>
            <a:endParaRPr lang="zh-CN" altLang="en-US" sz="2400" dirty="0">
              <a:solidFill>
                <a:schemeClr val="bg1"/>
              </a:solidFill>
            </a:endParaRPr>
          </a:p>
        </p:txBody>
      </p:sp>
      <p:sp>
        <p:nvSpPr>
          <p:cNvPr id="10" name="文本框 9"/>
          <p:cNvSpPr txBox="true"/>
          <p:nvPr/>
        </p:nvSpPr>
        <p:spPr>
          <a:xfrm>
            <a:off x="6638290" y="2736215"/>
            <a:ext cx="3352800" cy="1015365"/>
          </a:xfrm>
          <a:prstGeom prst="rect">
            <a:avLst/>
          </a:prstGeom>
          <a:noFill/>
        </p:spPr>
        <p:txBody>
          <a:bodyPr wrap="none" lIns="0" tIns="0" rIns="0" bIns="0" rtlCol="0" anchor="t">
            <a:spAutoFit/>
          </a:bodyPr>
          <a:lstStyle/>
          <a:p>
            <a:pPr algn="ctr"/>
            <a:r>
              <a:rPr kumimoji="1" lang="zh-CN" altLang="en-US" sz="6600" dirty="0">
                <a:solidFill>
                  <a:schemeClr val="bg1"/>
                </a:solidFill>
                <a:latin typeface="+mj-ea"/>
                <a:ea typeface="+mj-ea"/>
                <a:sym typeface="+mn-ea"/>
              </a:rPr>
              <a:t>工作要求</a:t>
            </a:r>
            <a:endParaRPr kumimoji="1" lang="zh-CN" altLang="en-US" sz="6600" dirty="0">
              <a:solidFill>
                <a:schemeClr val="bg1"/>
              </a:solidFill>
              <a:latin typeface="+mj-ea"/>
              <a:ea typeface="+mj-ea"/>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865060" y="1173607"/>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794511" y="3906754"/>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8" name="文本框 7"/>
          <p:cNvSpPr txBox="true"/>
          <p:nvPr/>
        </p:nvSpPr>
        <p:spPr>
          <a:xfrm>
            <a:off x="1056005" y="1731645"/>
            <a:ext cx="2459990" cy="4479290"/>
          </a:xfrm>
          <a:prstGeom prst="rect">
            <a:avLst/>
          </a:prstGeom>
          <a:noFill/>
        </p:spPr>
        <p:txBody>
          <a:bodyPr wrap="square" lIns="0" tIns="0" rIns="0" bIns="0" rtlCol="0" anchor="t">
            <a:spAutoFit/>
          </a:bodyPr>
          <a:lstStyle/>
          <a:p>
            <a:pPr algn="l">
              <a:lnSpc>
                <a:spcPct val="130000"/>
              </a:lnSpc>
              <a:buClrTx/>
              <a:buSzTx/>
              <a:buNone/>
            </a:pPr>
            <a:r>
              <a:rPr lang="zh-CN" altLang="en-US" sz="1600" b="0">
                <a:latin typeface="华文宋体" panose="02010600040101010101" charset="-122"/>
                <a:ea typeface="华文宋体" panose="02010600040101010101" charset="-122"/>
                <a:cs typeface="华文宋体" panose="02010600040101010101" charset="-122"/>
              </a:rPr>
              <a:t>(一)加强领导,跟踪落实。</a:t>
            </a:r>
            <a:endParaRPr lang="zh-CN" altLang="en-US" sz="1600" b="0">
              <a:latin typeface="华文宋体" panose="02010600040101010101" charset="-122"/>
              <a:ea typeface="华文宋体" panose="02010600040101010101" charset="-122"/>
              <a:cs typeface="华文宋体" panose="02010600040101010101" charset="-122"/>
            </a:endParaRPr>
          </a:p>
          <a:p>
            <a:pPr algn="l">
              <a:lnSpc>
                <a:spcPct val="130000"/>
              </a:lnSpc>
              <a:buClrTx/>
              <a:buSzTx/>
              <a:buNone/>
            </a:pPr>
            <a:r>
              <a:rPr lang="zh-CN" altLang="en-US" sz="1600" b="0">
                <a:latin typeface="华文宋体" panose="02010600040101010101" charset="-122"/>
                <a:ea typeface="华文宋体" panose="02010600040101010101" charset="-122"/>
                <a:cs typeface="华文宋体" panose="02010600040101010101" charset="-122"/>
              </a:rPr>
              <a:t>此次消防安全领域隐患排查整治专项行动时间紧、任务重,各社区、各行业部门要加强工作统筹,细化任务分工。各单位领导要坚持带队开展隐患排查整治情况,将相关问题隐患清单化,并落实跟踪督办。街道消安委办将每周汇总各社区、各行业部门的专项行动情况,结合日常督查不定期对进行督导检查,督导检查情况将呈街道主要领导审阅。</a:t>
            </a:r>
            <a:endParaRPr lang="zh-CN" altLang="en-US" sz="1600" b="0">
              <a:latin typeface="华文宋体" panose="02010600040101010101" charset="-122"/>
              <a:ea typeface="华文宋体" panose="02010600040101010101" charset="-122"/>
              <a:cs typeface="华文宋体" panose="02010600040101010101" charset="-122"/>
            </a:endParaRPr>
          </a:p>
        </p:txBody>
      </p:sp>
      <p:sp>
        <p:nvSpPr>
          <p:cNvPr id="20" name="文本框 19"/>
          <p:cNvSpPr txBox="true"/>
          <p:nvPr/>
        </p:nvSpPr>
        <p:spPr>
          <a:xfrm>
            <a:off x="4168775" y="1705610"/>
            <a:ext cx="4023995" cy="4479290"/>
          </a:xfrm>
          <a:prstGeom prst="rect">
            <a:avLst/>
          </a:prstGeom>
          <a:noFill/>
        </p:spPr>
        <p:txBody>
          <a:bodyPr wrap="square" lIns="0" tIns="0" rIns="0" bIns="0" rtlCol="0" anchor="t">
            <a:spAutoFit/>
          </a:bodyPr>
          <a:lstStyle/>
          <a:p>
            <a:pPr>
              <a:lnSpc>
                <a:spcPct val="130000"/>
              </a:lnSpc>
            </a:pPr>
            <a:r>
              <a:rPr lang="zh-CN" altLang="en-US" sz="1600" b="0">
                <a:latin typeface="华文宋体" panose="02010600040101010101" charset="-122"/>
                <a:ea typeface="华文宋体" panose="02010600040101010101" charset="-122"/>
                <a:cs typeface="华文宋体" panose="02010600040101010101" charset="-122"/>
              </a:rPr>
              <a:t>(二)统筹协调,强化协作。</a:t>
            </a:r>
            <a:endParaRPr lang="zh-CN" altLang="en-US" sz="1600" b="0">
              <a:latin typeface="华文宋体" panose="02010600040101010101" charset="-122"/>
              <a:ea typeface="华文宋体" panose="02010600040101010101" charset="-122"/>
              <a:cs typeface="华文宋体" panose="02010600040101010101" charset="-122"/>
            </a:endParaRPr>
          </a:p>
          <a:p>
            <a:pPr>
              <a:lnSpc>
                <a:spcPct val="130000"/>
              </a:lnSpc>
            </a:pPr>
            <a:r>
              <a:rPr lang="zh-CN" altLang="en-US" sz="1600" b="0">
                <a:latin typeface="华文宋体" panose="02010600040101010101" charset="-122"/>
                <a:ea typeface="华文宋体" panose="02010600040101010101" charset="-122"/>
                <a:cs typeface="华文宋体" panose="02010600040101010101" charset="-122"/>
              </a:rPr>
              <a:t>各有关部门要按照“管行业必须管安全、管业务必须管安全、管生产经营必须管安全”的要求,进一步加大本行业领域的监督检查力度,建立健全信息共享、情况通报、联合查处、案件移送机制。各社区要最大限度整合基层力量开展火灾隐患排查整治行动,针对排查发现的火灾隐患和违法行为,要依法查处、追根溯源、一查到底、挂表推进。针对各社区、各行业部门在行动过程中发现的隐患整改责任不清、部门推诿等问题,要及时报送至街道消安委办,由街道消安委办协调相关部门积极处置,切实形成上下协作、联动响应、齐抓共管的工作合力。</a:t>
            </a:r>
            <a:endParaRPr lang="zh-CN" altLang="en-US" sz="1600" b="0">
              <a:latin typeface="华文宋体" panose="02010600040101010101" charset="-122"/>
              <a:ea typeface="华文宋体" panose="02010600040101010101" charset="-122"/>
              <a:cs typeface="华文宋体" panose="02010600040101010101" charset="-122"/>
            </a:endParaRPr>
          </a:p>
        </p:txBody>
      </p:sp>
      <p:sp>
        <p:nvSpPr>
          <p:cNvPr id="31" name="椭圆 30"/>
          <p:cNvSpPr/>
          <p:nvPr/>
        </p:nvSpPr>
        <p:spPr>
          <a:xfrm>
            <a:off x="794511" y="1831017"/>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cxnSp>
        <p:nvCxnSpPr>
          <p:cNvPr id="2" name="直接连接符 1"/>
          <p:cNvCxnSpPr/>
          <p:nvPr/>
        </p:nvCxnSpPr>
        <p:spPr>
          <a:xfrm>
            <a:off x="3911790" y="1461897"/>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469185" y="1583817"/>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sp>
        <p:nvSpPr>
          <p:cNvPr id="9" name="文本框 8"/>
          <p:cNvSpPr txBox="true"/>
          <p:nvPr/>
        </p:nvSpPr>
        <p:spPr>
          <a:xfrm>
            <a:off x="8774430" y="1702435"/>
            <a:ext cx="2716530" cy="1076325"/>
          </a:xfrm>
          <a:prstGeom prst="rect">
            <a:avLst/>
          </a:prstGeom>
          <a:noFill/>
        </p:spPr>
        <p:txBody>
          <a:bodyPr wrap="square" rtlCol="0">
            <a:spAutoFit/>
          </a:bodyPr>
          <a:p>
            <a:r>
              <a:rPr lang="zh-CN" altLang="en-US" sz="1600">
                <a:latin typeface="华文宋体" panose="02010600040101010101" charset="-122"/>
                <a:ea typeface="华文宋体" panose="02010600040101010101" charset="-122"/>
                <a:cs typeface="华文宋体" panose="02010600040101010101" charset="-122"/>
              </a:rPr>
              <a:t>(三)加强沟通,及时反馈。</a:t>
            </a:r>
            <a:endParaRPr lang="zh-CN" altLang="en-US" sz="1600">
              <a:latin typeface="华文宋体" panose="02010600040101010101" charset="-122"/>
              <a:ea typeface="华文宋体" panose="02010600040101010101" charset="-122"/>
              <a:cs typeface="华文宋体" panose="02010600040101010101" charset="-122"/>
            </a:endParaRPr>
          </a:p>
          <a:p>
            <a:r>
              <a:rPr lang="zh-CN" altLang="en-US" sz="1600">
                <a:latin typeface="华文宋体" panose="02010600040101010101" charset="-122"/>
                <a:ea typeface="华文宋体" panose="02010600040101010101" charset="-122"/>
                <a:cs typeface="华文宋体" panose="02010600040101010101" charset="-122"/>
              </a:rPr>
              <a:t>各社区、各行业部门要加强信息报送,每周四下班前报送周报工作小结</a:t>
            </a:r>
            <a:endParaRPr lang="zh-CN" altLang="en-US" sz="1600">
              <a:latin typeface="华文宋体" panose="02010600040101010101" charset="-122"/>
              <a:ea typeface="华文宋体" panose="02010600040101010101" charset="-122"/>
              <a:cs typeface="华文宋体" panose="02010600040101010101" charset="-122"/>
            </a:endParaRPr>
          </a:p>
        </p:txBody>
      </p:sp>
      <p:sp>
        <p:nvSpPr>
          <p:cNvPr id="4" name="标题 3"/>
          <p:cNvSpPr>
            <a:spLocks noGrp="true"/>
          </p:cNvSpPr>
          <p:nvPr>
            <p:ph type="title"/>
          </p:nvPr>
        </p:nvSpPr>
        <p:spPr>
          <a:xfrm>
            <a:off x="783641" y="548472"/>
            <a:ext cx="4813123" cy="524510"/>
          </a:xfrm>
        </p:spPr>
        <p:txBody>
          <a:bodyPr>
            <a:spAutoFit/>
          </a:bodyPr>
          <a:p>
            <a:r>
              <a:rPr lang="en-US" altLang="zh-CN" b="0">
                <a:latin typeface="+mj-ea"/>
                <a:ea typeface="+mj-ea"/>
                <a:sym typeface="+mn-ea"/>
              </a:rPr>
              <a:t>05 </a:t>
            </a:r>
            <a:r>
              <a:rPr b="0">
                <a:latin typeface="+mj-ea"/>
                <a:ea typeface="宋体" charset="0"/>
                <a:sym typeface="+mn-ea"/>
              </a:rPr>
              <a:t>工作要求</a:t>
            </a:r>
            <a:endParaRPr b="0">
              <a:latin typeface="+mj-ea"/>
              <a:ea typeface="宋体"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true"/>
          <p:nvPr>
            <p:custDataLst>
              <p:tags r:id="rId1"/>
            </p:custDataLst>
          </p:nvPr>
        </p:nvSpPr>
        <p:spPr>
          <a:xfrm>
            <a:off x="1854837" y="2074783"/>
            <a:ext cx="5190019" cy="1353820"/>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a:lstStyle>
          <a:p>
            <a:pPr algn="dist">
              <a:spcBef>
                <a:spcPts val="0"/>
              </a:spcBef>
              <a:buSzPct val="100000"/>
            </a:pPr>
            <a:r>
              <a:rPr lang="zh-CN" altLang="" sz="8800" b="0" dirty="0">
                <a:solidFill>
                  <a:schemeClr val="accent1"/>
                </a:solidFill>
                <a:latin typeface="+mj-ea"/>
                <a:ea typeface="宋体" charset="0"/>
                <a:cs typeface="+mn-ea"/>
                <a:sym typeface="+mn-lt"/>
              </a:rPr>
              <a:t>谢谢观看</a:t>
            </a:r>
            <a:endParaRPr lang="zh-CN" altLang="" sz="8800" b="0" dirty="0">
              <a:solidFill>
                <a:schemeClr val="accent1"/>
              </a:solidFill>
              <a:latin typeface="+mj-ea"/>
              <a:ea typeface="宋体" charset="0"/>
              <a:cs typeface="+mn-ea"/>
              <a:sym typeface="+mn-lt"/>
            </a:endParaRPr>
          </a:p>
        </p:txBody>
      </p:sp>
      <p:sp>
        <p:nvSpPr>
          <p:cNvPr id="7" name="文本框 6"/>
          <p:cNvSpPr txBox="true"/>
          <p:nvPr>
            <p:custDataLst>
              <p:tags r:id="rId2"/>
            </p:custDataLst>
          </p:nvPr>
        </p:nvSpPr>
        <p:spPr>
          <a:xfrm>
            <a:off x="1854837" y="3429000"/>
            <a:ext cx="4241163" cy="664797"/>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a:lstStyle>
          <a:p>
            <a:pPr algn="dist">
              <a:spcBef>
                <a:spcPts val="0"/>
              </a:spcBef>
              <a:buSzPct val="100000"/>
            </a:pPr>
            <a:endParaRPr lang="zh-CN" altLang="en-US" sz="4320" b="0" dirty="0">
              <a:solidFill>
                <a:schemeClr val="accent1"/>
              </a:solidFill>
              <a:latin typeface="+mj-ea"/>
              <a:ea typeface="+mj-ea"/>
              <a:cs typeface="+mn-ea"/>
              <a:sym typeface="+mn-lt"/>
            </a:endParaRPr>
          </a:p>
        </p:txBody>
      </p:sp>
      <p:sp>
        <p:nvSpPr>
          <p:cNvPr id="8" name="文本框 7"/>
          <p:cNvSpPr txBox="true"/>
          <p:nvPr>
            <p:custDataLst>
              <p:tags r:id="rId3"/>
            </p:custDataLst>
          </p:nvPr>
        </p:nvSpPr>
        <p:spPr>
          <a:xfrm>
            <a:off x="1854837" y="3429000"/>
            <a:ext cx="4241163" cy="664797"/>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a:lstStyle>
          <a:p>
            <a:pPr algn="dist">
              <a:spcBef>
                <a:spcPts val="0"/>
              </a:spcBef>
              <a:buSzPct val="100000"/>
            </a:pPr>
            <a:endParaRPr lang="zh-CN" altLang="en-US" sz="4320" b="0" dirty="0">
              <a:solidFill>
                <a:schemeClr val="accent1"/>
              </a:solidFill>
              <a:latin typeface="+mj-ea"/>
              <a:ea typeface="+mj-ea"/>
              <a:cs typeface="+mn-ea"/>
              <a:sym typeface="+mn-lt"/>
            </a:endParaRPr>
          </a:p>
        </p:txBody>
      </p:sp>
      <p:sp>
        <p:nvSpPr>
          <p:cNvPr id="10" name="文本框 9"/>
          <p:cNvSpPr txBox="true"/>
          <p:nvPr>
            <p:custDataLst>
              <p:tags r:id="rId4"/>
            </p:custDataLst>
          </p:nvPr>
        </p:nvSpPr>
        <p:spPr>
          <a:xfrm>
            <a:off x="1854837" y="3370074"/>
            <a:ext cx="5190018" cy="184666"/>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a:lstStyle>
          <a:p>
            <a:pPr algn="dist">
              <a:spcBef>
                <a:spcPts val="0"/>
              </a:spcBef>
              <a:buSzPct val="100000"/>
            </a:pPr>
            <a:r>
              <a:rPr lang="en-US" altLang="zh-CN" sz="1200" b="0" dirty="0">
                <a:solidFill>
                  <a:schemeClr val="tx1">
                    <a:lumMod val="50000"/>
                    <a:lumOff val="50000"/>
                  </a:schemeClr>
                </a:solidFill>
                <a:latin typeface="+mj-ea"/>
                <a:ea typeface="+mj-ea"/>
                <a:cs typeface="+mn-ea"/>
                <a:sym typeface="+mn-lt"/>
              </a:rPr>
              <a:t>Thank you for listening</a:t>
            </a:r>
            <a:endParaRPr lang="zh-CN" altLang="en-US" sz="4320" b="0" dirty="0">
              <a:solidFill>
                <a:schemeClr val="accent1"/>
              </a:solidFill>
              <a:latin typeface="+mj-ea"/>
              <a:ea typeface="+mj-ea"/>
              <a:cs typeface="+mn-ea"/>
              <a:sym typeface="+mn-lt"/>
            </a:endParaRPr>
          </a:p>
        </p:txBody>
      </p:sp>
      <p:sp>
        <p:nvSpPr>
          <p:cNvPr id="35" name="矩形 34"/>
          <p:cNvSpPr/>
          <p:nvPr/>
        </p:nvSpPr>
        <p:spPr>
          <a:xfrm>
            <a:off x="1854835" y="3739372"/>
            <a:ext cx="2629535" cy="490220"/>
          </a:xfrm>
          <a:prstGeom prst="rect">
            <a:avLst/>
          </a:prstGeom>
          <a:gradFill flip="none" rotWithShape="true">
            <a:gsLst>
              <a:gs pos="0">
                <a:schemeClr val="accent1">
                  <a:lumMod val="75000"/>
                </a:schemeClr>
              </a:gs>
              <a:gs pos="100000">
                <a:schemeClr val="accent1"/>
              </a:gs>
            </a:gsLst>
            <a:lin ang="108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US" dirty="0">
              <a:cs typeface="+mn-ea"/>
              <a:sym typeface="+mn-lt"/>
            </a:endParaRPr>
          </a:p>
        </p:txBody>
      </p:sp>
      <p:sp>
        <p:nvSpPr>
          <p:cNvPr id="2" name="文本框 1"/>
          <p:cNvSpPr txBox="true"/>
          <p:nvPr/>
        </p:nvSpPr>
        <p:spPr>
          <a:xfrm>
            <a:off x="1922780" y="4476115"/>
            <a:ext cx="5906770" cy="953135"/>
          </a:xfrm>
          <a:prstGeom prst="rect">
            <a:avLst/>
          </a:prstGeom>
          <a:noFill/>
        </p:spPr>
        <p:txBody>
          <a:bodyPr wrap="square" rtlCol="0">
            <a:spAutoFit/>
          </a:bodyPr>
          <a:p>
            <a:r>
              <a:rPr lang="zh-CN" altLang="en-US" sz="2800">
                <a:solidFill>
                  <a:schemeClr val="accent3"/>
                </a:solidFill>
              </a:rPr>
              <a:t>政策解读专家：杨杰</a:t>
            </a:r>
            <a:endParaRPr lang="zh-CN" altLang="en-US" sz="2800">
              <a:solidFill>
                <a:schemeClr val="accent3"/>
              </a:solidFill>
            </a:endParaRPr>
          </a:p>
          <a:p>
            <a:r>
              <a:rPr lang="zh-CN" altLang="en-US" sz="2800">
                <a:solidFill>
                  <a:schemeClr val="accent3"/>
                </a:solidFill>
              </a:rPr>
              <a:t>联系方式：</a:t>
            </a:r>
            <a:r>
              <a:rPr lang="en-US" altLang="zh-CN" sz="2800">
                <a:solidFill>
                  <a:schemeClr val="accent3"/>
                </a:solidFill>
              </a:rPr>
              <a:t>0755-89947581</a:t>
            </a:r>
            <a:endParaRPr lang="en-US" altLang="zh-CN" sz="2800">
              <a:solidFill>
                <a:schemeClr val="accent3"/>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12923" y="1193519"/>
            <a:ext cx="5366151" cy="1015663"/>
            <a:chOff x="3412923" y="1193519"/>
            <a:chExt cx="5366151" cy="1015663"/>
          </a:xfrm>
        </p:grpSpPr>
        <p:sp>
          <p:nvSpPr>
            <p:cNvPr id="45" name="文本框 44"/>
            <p:cNvSpPr txBox="true"/>
            <p:nvPr/>
          </p:nvSpPr>
          <p:spPr>
            <a:xfrm>
              <a:off x="5125380" y="1193519"/>
              <a:ext cx="1941237" cy="1015663"/>
            </a:xfrm>
            <a:prstGeom prst="rect">
              <a:avLst/>
            </a:prstGeom>
            <a:noFill/>
          </p:spPr>
          <p:txBody>
            <a:bodyPr wrap="none" lIns="0" tIns="0" rIns="0" bIns="0" rtlCol="0" anchor="t">
              <a:spAutoFit/>
            </a:bodyPr>
            <a:lstStyle/>
            <a:p>
              <a:pPr algn="l"/>
              <a:r>
                <a:rPr lang="zh-CN" altLang="en-US" sz="6600" dirty="0">
                  <a:solidFill>
                    <a:schemeClr val="accent1"/>
                  </a:solidFill>
                  <a:latin typeface="+mj-ea"/>
                  <a:ea typeface="+mj-ea"/>
                </a:rPr>
                <a:t>目 录</a:t>
              </a:r>
              <a:endParaRPr lang="zh-CN" altLang="en-US" sz="6600" dirty="0">
                <a:solidFill>
                  <a:schemeClr val="accent1"/>
                </a:solidFill>
                <a:latin typeface="+mj-ea"/>
                <a:ea typeface="+mj-ea"/>
              </a:endParaRPr>
            </a:p>
          </p:txBody>
        </p:sp>
        <p:grpSp>
          <p:nvGrpSpPr>
            <p:cNvPr id="74" name="组合 73"/>
            <p:cNvGrpSpPr/>
            <p:nvPr/>
          </p:nvGrpSpPr>
          <p:grpSpPr>
            <a:xfrm>
              <a:off x="7812087" y="1625150"/>
              <a:ext cx="966987" cy="152400"/>
              <a:chOff x="9774601" y="5660136"/>
              <a:chExt cx="966987" cy="152400"/>
            </a:xfrm>
          </p:grpSpPr>
          <p:sp>
            <p:nvSpPr>
              <p:cNvPr id="75" name="矩形 74"/>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76" name="矩形 75"/>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77" name="矩形 76"/>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78" name="矩形 77"/>
              <p:cNvSpPr/>
              <p:nvPr/>
            </p:nvSpPr>
            <p:spPr>
              <a:xfrm>
                <a:off x="9774601" y="5660136"/>
                <a:ext cx="152400" cy="152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grpSp>
        <p:grpSp>
          <p:nvGrpSpPr>
            <p:cNvPr id="79" name="组合 78"/>
            <p:cNvGrpSpPr/>
            <p:nvPr/>
          </p:nvGrpSpPr>
          <p:grpSpPr>
            <a:xfrm flipH="true">
              <a:off x="3412923" y="1625150"/>
              <a:ext cx="966987" cy="152400"/>
              <a:chOff x="9774601" y="5660136"/>
              <a:chExt cx="966987" cy="152400"/>
            </a:xfrm>
          </p:grpSpPr>
          <p:sp>
            <p:nvSpPr>
              <p:cNvPr id="80" name="矩形 79"/>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81" name="矩形 80"/>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82" name="矩形 81"/>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sp>
            <p:nvSpPr>
              <p:cNvPr id="83" name="矩形 82"/>
              <p:cNvSpPr/>
              <p:nvPr/>
            </p:nvSpPr>
            <p:spPr>
              <a:xfrm>
                <a:off x="9774601" y="5660136"/>
                <a:ext cx="152400" cy="152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p>
            </p:txBody>
          </p:sp>
        </p:grpSp>
      </p:grpSp>
      <p:grpSp>
        <p:nvGrpSpPr>
          <p:cNvPr id="35" name="组合 34"/>
          <p:cNvGrpSpPr/>
          <p:nvPr/>
        </p:nvGrpSpPr>
        <p:grpSpPr>
          <a:xfrm>
            <a:off x="843280" y="3051810"/>
            <a:ext cx="1219200" cy="1782445"/>
            <a:chOff x="2087" y="4789"/>
            <a:chExt cx="1920" cy="2807"/>
          </a:xfrm>
        </p:grpSpPr>
        <p:sp>
          <p:nvSpPr>
            <p:cNvPr id="49" name="泪滴形 48"/>
            <p:cNvSpPr/>
            <p:nvPr/>
          </p:nvSpPr>
          <p:spPr>
            <a:xfrm>
              <a:off x="2356" y="4789"/>
              <a:ext cx="1380" cy="138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zh-CN" sz="2000" dirty="0"/>
                <a:t>01</a:t>
              </a:r>
              <a:endParaRPr lang="zh-CN" altLang="en-US" sz="2000" dirty="0"/>
            </a:p>
          </p:txBody>
        </p:sp>
        <p:sp>
          <p:nvSpPr>
            <p:cNvPr id="50" name="文本框 49"/>
            <p:cNvSpPr txBox="true"/>
            <p:nvPr/>
          </p:nvSpPr>
          <p:spPr>
            <a:xfrm>
              <a:off x="2087" y="6433"/>
              <a:ext cx="1920" cy="1163"/>
            </a:xfrm>
            <a:prstGeom prst="rect">
              <a:avLst/>
            </a:prstGeom>
            <a:noFill/>
          </p:spPr>
          <p:txBody>
            <a:bodyPr wrap="none" lIns="0" tIns="0" rIns="0" bIns="0" rtlCol="0" anchor="t">
              <a:spAutoFit/>
            </a:bodyPr>
            <a:lstStyle/>
            <a:p>
              <a:pPr algn="ctr"/>
              <a:r>
                <a:rPr lang="zh-CN" altLang="en-US" sz="2400">
                  <a:solidFill>
                    <a:schemeClr val="accent1"/>
                  </a:solidFill>
                  <a:latin typeface="+mj-ea"/>
                  <a:ea typeface="+mj-ea"/>
                  <a:sym typeface="+mn-ea"/>
                </a:rPr>
                <a:t>制定背景</a:t>
              </a:r>
              <a:endParaRPr lang="zh-CN" altLang="en-US" sz="2400">
                <a:solidFill>
                  <a:schemeClr val="accent1"/>
                </a:solidFill>
                <a:latin typeface="+mj-ea"/>
                <a:ea typeface="+mj-ea"/>
                <a:sym typeface="+mn-ea"/>
              </a:endParaRPr>
            </a:p>
            <a:p>
              <a:pPr algn="ctr"/>
              <a:endParaRPr lang="zh-CN" altLang="en-US" sz="2400" dirty="0">
                <a:solidFill>
                  <a:schemeClr val="accent1"/>
                </a:solidFill>
                <a:latin typeface="+mj-ea"/>
                <a:ea typeface="+mj-ea"/>
              </a:endParaRPr>
            </a:p>
          </p:txBody>
        </p:sp>
      </p:grpSp>
      <p:grpSp>
        <p:nvGrpSpPr>
          <p:cNvPr id="36" name="组合 35"/>
          <p:cNvGrpSpPr/>
          <p:nvPr/>
        </p:nvGrpSpPr>
        <p:grpSpPr>
          <a:xfrm>
            <a:off x="2843530" y="3051810"/>
            <a:ext cx="1219200" cy="1412875"/>
            <a:chOff x="6638" y="4789"/>
            <a:chExt cx="1920" cy="2225"/>
          </a:xfrm>
        </p:grpSpPr>
        <p:sp>
          <p:nvSpPr>
            <p:cNvPr id="52" name="泪滴形 51"/>
            <p:cNvSpPr/>
            <p:nvPr/>
          </p:nvSpPr>
          <p:spPr>
            <a:xfrm>
              <a:off x="6909" y="4789"/>
              <a:ext cx="1380" cy="138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zh-CN" sz="2000" dirty="0"/>
                <a:t>02</a:t>
              </a:r>
              <a:endParaRPr lang="zh-CN" altLang="en-US" sz="2000" dirty="0"/>
            </a:p>
          </p:txBody>
        </p:sp>
        <p:sp>
          <p:nvSpPr>
            <p:cNvPr id="53" name="文本框 52"/>
            <p:cNvSpPr txBox="true"/>
            <p:nvPr/>
          </p:nvSpPr>
          <p:spPr>
            <a:xfrm>
              <a:off x="6638" y="6433"/>
              <a:ext cx="1920" cy="581"/>
            </a:xfrm>
            <a:prstGeom prst="rect">
              <a:avLst/>
            </a:prstGeom>
            <a:noFill/>
          </p:spPr>
          <p:txBody>
            <a:bodyPr wrap="none" lIns="0" tIns="0" rIns="0" bIns="0" rtlCol="0" anchor="t">
              <a:spAutoFit/>
            </a:bodyPr>
            <a:lstStyle/>
            <a:p>
              <a:pPr algn="ctr"/>
              <a:r>
                <a:rPr lang="zh-CN" altLang="en-US" sz="2400" dirty="0">
                  <a:solidFill>
                    <a:schemeClr val="accent1"/>
                  </a:solidFill>
                  <a:latin typeface="+mj-ea"/>
                  <a:ea typeface="+mj-ea"/>
                </a:rPr>
                <a:t>工作目标</a:t>
              </a:r>
              <a:endParaRPr lang="zh-CN" altLang="en-US" sz="2400" dirty="0">
                <a:solidFill>
                  <a:schemeClr val="accent1"/>
                </a:solidFill>
                <a:latin typeface="+mj-ea"/>
                <a:ea typeface="+mj-ea"/>
              </a:endParaRPr>
            </a:p>
          </p:txBody>
        </p:sp>
      </p:grpSp>
      <p:grpSp>
        <p:nvGrpSpPr>
          <p:cNvPr id="37" name="组合 36"/>
          <p:cNvGrpSpPr/>
          <p:nvPr/>
        </p:nvGrpSpPr>
        <p:grpSpPr>
          <a:xfrm>
            <a:off x="5198745" y="3051810"/>
            <a:ext cx="1219200" cy="1412875"/>
            <a:chOff x="10638" y="4789"/>
            <a:chExt cx="1920" cy="2225"/>
          </a:xfrm>
        </p:grpSpPr>
        <p:sp>
          <p:nvSpPr>
            <p:cNvPr id="55" name="泪滴形 54"/>
            <p:cNvSpPr/>
            <p:nvPr/>
          </p:nvSpPr>
          <p:spPr>
            <a:xfrm>
              <a:off x="10908" y="4789"/>
              <a:ext cx="1380" cy="138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zh-CN" sz="2000" dirty="0"/>
                <a:t>03</a:t>
              </a:r>
              <a:endParaRPr lang="zh-CN" altLang="en-US" sz="2000" dirty="0"/>
            </a:p>
          </p:txBody>
        </p:sp>
        <p:sp>
          <p:nvSpPr>
            <p:cNvPr id="60" name="文本框 59"/>
            <p:cNvSpPr txBox="true"/>
            <p:nvPr/>
          </p:nvSpPr>
          <p:spPr>
            <a:xfrm>
              <a:off x="10638" y="6433"/>
              <a:ext cx="1920" cy="581"/>
            </a:xfrm>
            <a:prstGeom prst="rect">
              <a:avLst/>
            </a:prstGeom>
            <a:noFill/>
          </p:spPr>
          <p:txBody>
            <a:bodyPr wrap="none" lIns="0" tIns="0" rIns="0" bIns="0" rtlCol="0" anchor="t">
              <a:spAutoFit/>
            </a:bodyPr>
            <a:lstStyle/>
            <a:p>
              <a:pPr algn="ctr"/>
              <a:r>
                <a:rPr lang="zh-CN" altLang="en-US" sz="2400">
                  <a:solidFill>
                    <a:schemeClr val="accent1"/>
                  </a:solidFill>
                  <a:latin typeface="+mj-ea"/>
                  <a:ea typeface="+mj-ea"/>
                </a:rPr>
                <a:t>重点任务</a:t>
              </a:r>
              <a:endParaRPr lang="zh-CN" altLang="en-US" sz="2400">
                <a:solidFill>
                  <a:schemeClr val="accent1"/>
                </a:solidFill>
                <a:latin typeface="+mj-ea"/>
                <a:ea typeface="+mj-ea"/>
              </a:endParaRPr>
            </a:p>
          </p:txBody>
        </p:sp>
      </p:grpSp>
      <p:grpSp>
        <p:nvGrpSpPr>
          <p:cNvPr id="38" name="组合 37"/>
          <p:cNvGrpSpPr/>
          <p:nvPr/>
        </p:nvGrpSpPr>
        <p:grpSpPr>
          <a:xfrm>
            <a:off x="7717155" y="3051810"/>
            <a:ext cx="1219200" cy="1782445"/>
            <a:chOff x="14955" y="4789"/>
            <a:chExt cx="1920" cy="2807"/>
          </a:xfrm>
        </p:grpSpPr>
        <p:sp>
          <p:nvSpPr>
            <p:cNvPr id="66" name="泪滴形 65"/>
            <p:cNvSpPr/>
            <p:nvPr/>
          </p:nvSpPr>
          <p:spPr>
            <a:xfrm>
              <a:off x="15225" y="4789"/>
              <a:ext cx="1380" cy="138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zh-CN" sz="2000" dirty="0"/>
                <a:t>04</a:t>
              </a:r>
              <a:endParaRPr lang="zh-CN" altLang="en-US" sz="2000" dirty="0"/>
            </a:p>
          </p:txBody>
        </p:sp>
        <p:sp>
          <p:nvSpPr>
            <p:cNvPr id="69" name="文本框 68"/>
            <p:cNvSpPr txBox="true"/>
            <p:nvPr/>
          </p:nvSpPr>
          <p:spPr>
            <a:xfrm>
              <a:off x="14955" y="6433"/>
              <a:ext cx="1920" cy="1163"/>
            </a:xfrm>
            <a:prstGeom prst="rect">
              <a:avLst/>
            </a:prstGeom>
            <a:noFill/>
          </p:spPr>
          <p:txBody>
            <a:bodyPr wrap="none" lIns="0" tIns="0" rIns="0" bIns="0" rtlCol="0" anchor="t">
              <a:spAutoFit/>
            </a:bodyPr>
            <a:lstStyle/>
            <a:p>
              <a:pPr algn="ctr"/>
              <a:r>
                <a:rPr lang="zh-CN" altLang="en-US" sz="2400">
                  <a:solidFill>
                    <a:schemeClr val="accent1"/>
                  </a:solidFill>
                  <a:latin typeface="+mj-ea"/>
                  <a:ea typeface="+mj-ea"/>
                  <a:sym typeface="+mn-ea"/>
                </a:rPr>
                <a:t>责任分工</a:t>
              </a:r>
              <a:endParaRPr lang="zh-CN" altLang="en-US" sz="2400">
                <a:solidFill>
                  <a:schemeClr val="accent1"/>
                </a:solidFill>
                <a:latin typeface="+mj-ea"/>
                <a:ea typeface="+mj-ea"/>
              </a:endParaRPr>
            </a:p>
            <a:p>
              <a:pPr algn="ctr"/>
              <a:endParaRPr lang="zh-CN" altLang="en-US" sz="2400" dirty="0">
                <a:solidFill>
                  <a:schemeClr val="accent1"/>
                </a:solidFill>
                <a:latin typeface="+mj-ea"/>
                <a:ea typeface="+mj-ea"/>
              </a:endParaRPr>
            </a:p>
          </p:txBody>
        </p:sp>
      </p:grpSp>
      <p:grpSp>
        <p:nvGrpSpPr>
          <p:cNvPr id="2" name="组合 1"/>
          <p:cNvGrpSpPr/>
          <p:nvPr/>
        </p:nvGrpSpPr>
        <p:grpSpPr>
          <a:xfrm>
            <a:off x="9767570" y="3145155"/>
            <a:ext cx="1219200" cy="1689100"/>
            <a:chOff x="14955" y="4936"/>
            <a:chExt cx="1920" cy="2660"/>
          </a:xfrm>
        </p:grpSpPr>
        <p:sp>
          <p:nvSpPr>
            <p:cNvPr id="3" name="泪滴形 2"/>
            <p:cNvSpPr/>
            <p:nvPr/>
          </p:nvSpPr>
          <p:spPr>
            <a:xfrm>
              <a:off x="15225" y="4936"/>
              <a:ext cx="1380" cy="103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p>
              <a:pPr algn="ctr"/>
              <a:r>
                <a:rPr lang="en-US" altLang="zh-CN" sz="2000" dirty="0"/>
                <a:t>05</a:t>
              </a:r>
              <a:endParaRPr lang="zh-CN" altLang="en-US" sz="2000" dirty="0"/>
            </a:p>
          </p:txBody>
        </p:sp>
        <p:sp>
          <p:nvSpPr>
            <p:cNvPr id="4" name="文本框 3"/>
            <p:cNvSpPr txBox="true"/>
            <p:nvPr/>
          </p:nvSpPr>
          <p:spPr>
            <a:xfrm>
              <a:off x="14955" y="6433"/>
              <a:ext cx="1920" cy="1163"/>
            </a:xfrm>
            <a:prstGeom prst="rect">
              <a:avLst/>
            </a:prstGeom>
            <a:noFill/>
          </p:spPr>
          <p:txBody>
            <a:bodyPr wrap="none" lIns="0" tIns="0" rIns="0" bIns="0" rtlCol="0" anchor="t">
              <a:spAutoFit/>
            </a:bodyPr>
            <a:p>
              <a:pPr algn="ctr"/>
              <a:r>
                <a:rPr lang="zh-CN" altLang="en-US" sz="2400" dirty="0">
                  <a:solidFill>
                    <a:schemeClr val="accent1"/>
                  </a:solidFill>
                  <a:latin typeface="+mj-ea"/>
                  <a:ea typeface="+mj-ea"/>
                </a:rPr>
                <a:t>工作要求</a:t>
              </a:r>
              <a:endParaRPr lang="zh-CN" altLang="en-US" sz="2400" dirty="0">
                <a:solidFill>
                  <a:schemeClr val="accent1"/>
                </a:solidFill>
                <a:latin typeface="+mj-ea"/>
                <a:ea typeface="+mj-ea"/>
              </a:endParaRPr>
            </a:p>
            <a:p>
              <a:pPr algn="ctr"/>
              <a:endParaRPr lang="zh-CN" altLang="en-US" sz="2400" dirty="0">
                <a:solidFill>
                  <a:schemeClr val="accent1"/>
                </a:solidFill>
                <a:latin typeface="+mj-ea"/>
                <a:ea typeface="+mj-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1747926" y="2121588"/>
            <a:ext cx="3484928" cy="3677930"/>
          </a:xfrm>
          <a:prstGeom prst="rect">
            <a:avLst/>
          </a:prstGeom>
          <a:noFill/>
        </p:spPr>
        <p:txBody>
          <a:bodyPr wrap="none" lIns="0" tIns="0" rIns="0" bIns="0" rtlCol="0" anchor="t">
            <a:spAutoFit/>
          </a:bodyPr>
          <a:lstStyle/>
          <a:p>
            <a:pPr algn="l"/>
            <a:r>
              <a:rPr lang="en-US" altLang="zh-CN" sz="23900" dirty="0">
                <a:solidFill>
                  <a:schemeClr val="bg1"/>
                </a:solidFill>
                <a:latin typeface="+mj-ea"/>
                <a:ea typeface="+mj-ea"/>
              </a:rPr>
              <a:t>01</a:t>
            </a:r>
            <a:endParaRPr lang="zh-CN" altLang="en-US" sz="23900" dirty="0">
              <a:solidFill>
                <a:schemeClr val="bg1"/>
              </a:solidFill>
              <a:latin typeface="+mj-ea"/>
              <a:ea typeface="+mj-ea"/>
            </a:endParaRPr>
          </a:p>
        </p:txBody>
      </p:sp>
      <p:sp>
        <p:nvSpPr>
          <p:cNvPr id="16" name="圆角矩形 15"/>
          <p:cNvSpPr/>
          <p:nvPr/>
        </p:nvSpPr>
        <p:spPr>
          <a:xfrm>
            <a:off x="108974" y="3426553"/>
            <a:ext cx="2840703" cy="6949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600">
              <a:solidFill>
                <a:schemeClr val="bg1"/>
              </a:solidFill>
              <a:latin typeface="+mj-ea"/>
              <a:ea typeface="+mj-ea"/>
            </a:endParaRPr>
          </a:p>
        </p:txBody>
      </p:sp>
      <p:sp>
        <p:nvSpPr>
          <p:cNvPr id="17" name="文本框 16"/>
          <p:cNvSpPr txBox="true"/>
          <p:nvPr/>
        </p:nvSpPr>
        <p:spPr>
          <a:xfrm>
            <a:off x="1192980" y="3596199"/>
            <a:ext cx="1588576" cy="369332"/>
          </a:xfrm>
          <a:prstGeom prst="rect">
            <a:avLst/>
          </a:prstGeom>
          <a:noFill/>
        </p:spPr>
        <p:txBody>
          <a:bodyPr wrap="none" lIns="0" tIns="0" rIns="0" bIns="0" rtlCol="0" anchor="t">
            <a:spAutoFit/>
          </a:bodyPr>
          <a:lstStyle/>
          <a:p>
            <a:pPr algn="l"/>
            <a:r>
              <a:rPr lang="en-US" altLang="zh-CN" sz="2400" dirty="0">
                <a:solidFill>
                  <a:schemeClr val="bg1"/>
                </a:solidFill>
              </a:rPr>
              <a:t>PART ONE </a:t>
            </a:r>
            <a:endParaRPr lang="zh-CN" altLang="en-US" sz="2400" dirty="0">
              <a:solidFill>
                <a:schemeClr val="bg1"/>
              </a:solidFill>
            </a:endParaRPr>
          </a:p>
        </p:txBody>
      </p:sp>
      <p:sp>
        <p:nvSpPr>
          <p:cNvPr id="19" name="文本框 18"/>
          <p:cNvSpPr txBox="true"/>
          <p:nvPr/>
        </p:nvSpPr>
        <p:spPr>
          <a:xfrm>
            <a:off x="6433820" y="2736215"/>
            <a:ext cx="3352800" cy="1015365"/>
          </a:xfrm>
          <a:prstGeom prst="rect">
            <a:avLst/>
          </a:prstGeom>
          <a:noFill/>
        </p:spPr>
        <p:txBody>
          <a:bodyPr wrap="none" lIns="0" tIns="0" rIns="0" bIns="0" rtlCol="0" anchor="t">
            <a:spAutoFit/>
          </a:bodyPr>
          <a:lstStyle/>
          <a:p>
            <a:pPr algn="ctr"/>
            <a:r>
              <a:rPr kumimoji="1" lang="zh-CN" altLang="en-US" sz="6600" dirty="0">
                <a:solidFill>
                  <a:schemeClr val="bg1"/>
                </a:solidFill>
                <a:latin typeface="+mj-ea"/>
                <a:ea typeface="+mj-ea"/>
                <a:sym typeface="+mn-ea"/>
              </a:rPr>
              <a:t>制定背景</a:t>
            </a:r>
            <a:endParaRPr kumimoji="1" lang="zh-CN" altLang="en-US" sz="6600" dirty="0">
              <a:solidFill>
                <a:schemeClr val="bg1"/>
              </a:solidFill>
              <a:latin typeface="+mj-ea"/>
              <a:ea typeface="+mj-ea"/>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true"/>
          <p:nvPr/>
        </p:nvSpPr>
        <p:spPr>
          <a:xfrm>
            <a:off x="684530" y="1513205"/>
            <a:ext cx="7383145" cy="3046095"/>
          </a:xfrm>
          <a:prstGeom prst="rect">
            <a:avLst/>
          </a:prstGeom>
          <a:noFill/>
        </p:spPr>
        <p:txBody>
          <a:bodyPr wrap="square" rtlCol="0">
            <a:spAutoFit/>
          </a:bodyPr>
          <a:p>
            <a:r>
              <a:rPr lang="zh-CN" altLang="en-US" sz="2400">
                <a:solidFill>
                  <a:schemeClr val="tx1"/>
                </a:solidFill>
                <a:latin typeface="华文宋体" panose="02010600040101010101" charset="-122"/>
                <a:ea typeface="华文宋体" panose="02010600040101010101" charset="-122"/>
                <a:cs typeface="华文宋体" panose="02010600040101010101" charset="-122"/>
              </a:rPr>
              <a:t>为有效防范化解辖区消防领域突出风险,进一步强化火灾隐患排查整治力度,根据区委区政府、街道工作部署及区、街道主要领导指示批示,结合《龙岗区安委会关于印发&lt;深入开展隐患排查整治系统防范化解安全风险专项行动工作方案&gt;的通知》(深龙安〔2024〕7 号)文件要求,根据去消安委办经街道领导同意决定在街道范围内组织开展消防安全领域隐患排查整治专项行动,特制定本方案。</a:t>
            </a:r>
            <a:endParaRPr lang="zh-CN" altLang="en-US" sz="2400">
              <a:solidFill>
                <a:schemeClr val="tx1"/>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1747926" y="2121588"/>
            <a:ext cx="4154984" cy="3677930"/>
          </a:xfrm>
          <a:prstGeom prst="rect">
            <a:avLst/>
          </a:prstGeom>
          <a:noFill/>
        </p:spPr>
        <p:txBody>
          <a:bodyPr wrap="none" lIns="0" tIns="0" rIns="0" bIns="0" rtlCol="0" anchor="t">
            <a:spAutoFit/>
          </a:bodyPr>
          <a:lstStyle/>
          <a:p>
            <a:pPr algn="l"/>
            <a:r>
              <a:rPr lang="en-US" altLang="zh-CN" sz="23900" dirty="0">
                <a:solidFill>
                  <a:schemeClr val="bg1"/>
                </a:solidFill>
                <a:latin typeface="+mj-ea"/>
                <a:ea typeface="+mj-ea"/>
              </a:rPr>
              <a:t>02</a:t>
            </a:r>
            <a:endParaRPr lang="zh-CN" altLang="en-US" sz="23900" dirty="0">
              <a:solidFill>
                <a:schemeClr val="bg1"/>
              </a:solidFill>
              <a:latin typeface="+mj-ea"/>
              <a:ea typeface="+mj-ea"/>
            </a:endParaRPr>
          </a:p>
        </p:txBody>
      </p:sp>
      <p:sp>
        <p:nvSpPr>
          <p:cNvPr id="8" name="圆角矩形 7"/>
          <p:cNvSpPr/>
          <p:nvPr/>
        </p:nvSpPr>
        <p:spPr>
          <a:xfrm>
            <a:off x="108974" y="3426553"/>
            <a:ext cx="2840703" cy="6949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600">
              <a:solidFill>
                <a:schemeClr val="bg1"/>
              </a:solidFill>
              <a:latin typeface="+mj-ea"/>
              <a:ea typeface="+mj-ea"/>
            </a:endParaRPr>
          </a:p>
        </p:txBody>
      </p:sp>
      <p:sp>
        <p:nvSpPr>
          <p:cNvPr id="17" name="文本框 16"/>
          <p:cNvSpPr txBox="true"/>
          <p:nvPr/>
        </p:nvSpPr>
        <p:spPr>
          <a:xfrm>
            <a:off x="1192980" y="3596199"/>
            <a:ext cx="1821011" cy="369332"/>
          </a:xfrm>
          <a:prstGeom prst="rect">
            <a:avLst/>
          </a:prstGeom>
          <a:noFill/>
        </p:spPr>
        <p:txBody>
          <a:bodyPr wrap="none" lIns="0" tIns="0" rIns="0" bIns="0" rtlCol="0" anchor="t">
            <a:spAutoFit/>
          </a:bodyPr>
          <a:lstStyle/>
          <a:p>
            <a:pPr algn="l"/>
            <a:r>
              <a:rPr lang="en-US" altLang="zh-CN" sz="2400" dirty="0">
                <a:solidFill>
                  <a:schemeClr val="bg1"/>
                </a:solidFill>
              </a:rPr>
              <a:t>PART TWO </a:t>
            </a:r>
            <a:endParaRPr lang="zh-CN" altLang="en-US" sz="2400" dirty="0">
              <a:solidFill>
                <a:schemeClr val="bg1"/>
              </a:solidFill>
            </a:endParaRPr>
          </a:p>
        </p:txBody>
      </p:sp>
      <p:sp>
        <p:nvSpPr>
          <p:cNvPr id="10" name="文本框 9"/>
          <p:cNvSpPr txBox="true"/>
          <p:nvPr/>
        </p:nvSpPr>
        <p:spPr>
          <a:xfrm>
            <a:off x="6638290" y="2736215"/>
            <a:ext cx="3352800" cy="2031365"/>
          </a:xfrm>
          <a:prstGeom prst="rect">
            <a:avLst/>
          </a:prstGeom>
          <a:noFill/>
        </p:spPr>
        <p:txBody>
          <a:bodyPr wrap="none" lIns="0" tIns="0" rIns="0" bIns="0" rtlCol="0" anchor="t">
            <a:spAutoFit/>
          </a:bodyPr>
          <a:lstStyle/>
          <a:p>
            <a:pPr algn="ctr"/>
            <a:r>
              <a:rPr lang="zh-CN" altLang="en-US" sz="6600" dirty="0">
                <a:solidFill>
                  <a:schemeClr val="bg1"/>
                </a:solidFill>
                <a:latin typeface="+mj-ea"/>
                <a:ea typeface="+mj-ea"/>
              </a:rPr>
              <a:t>工作目标</a:t>
            </a:r>
            <a:endParaRPr lang="zh-CN" altLang="en-US" sz="6600" dirty="0">
              <a:solidFill>
                <a:schemeClr val="bg1"/>
              </a:solidFill>
              <a:latin typeface="+mj-ea"/>
              <a:ea typeface="+mj-ea"/>
            </a:endParaRPr>
          </a:p>
          <a:p>
            <a:pPr algn="ctr"/>
            <a:endParaRPr kumimoji="1" lang="zh-CN" altLang="en-US" sz="6600" dirty="0">
              <a:solidFill>
                <a:schemeClr val="bg1"/>
              </a:solidFill>
              <a:latin typeface="+mj-ea"/>
              <a:ea typeface="+mj-ea"/>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049970" y="1078992"/>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979421" y="3906754"/>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8" name="文本框 7"/>
          <p:cNvSpPr txBox="true"/>
          <p:nvPr/>
        </p:nvSpPr>
        <p:spPr>
          <a:xfrm>
            <a:off x="2292350" y="1945005"/>
            <a:ext cx="7232650" cy="2877185"/>
          </a:xfrm>
          <a:prstGeom prst="rect">
            <a:avLst/>
          </a:prstGeom>
          <a:noFill/>
        </p:spPr>
        <p:txBody>
          <a:bodyPr wrap="square" lIns="0" tIns="0" rIns="0" bIns="0" rtlCol="0" anchor="t">
            <a:spAutoFit/>
          </a:bodyPr>
          <a:lstStyle/>
          <a:p>
            <a:pPr>
              <a:lnSpc>
                <a:spcPct val="130000"/>
              </a:lnSpc>
            </a:pPr>
            <a:r>
              <a:rPr lang="zh-CN" altLang="en-US" sz="24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认真贯彻落实区委区政府有关安全生产的决策部署,坚持问题导向,围绕“控风险、除隐患、防灾害、压事故、保平安”的工作目标,时刻绷紧消防安全之弦,坚决克服麻痹思想、侥幸心理、松劲心态,对消防领域火灾防范工作再安排、再部署、再落实,牢牢守住消防安全基本盘,切实保障和维护人民群众生命财产安全。</a:t>
            </a:r>
            <a:endParaRPr lang="zh-CN" altLang="en-US" sz="24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p:txBody>
      </p:sp>
      <p:grpSp>
        <p:nvGrpSpPr>
          <p:cNvPr id="12" name="组合 11"/>
          <p:cNvGrpSpPr/>
          <p:nvPr/>
        </p:nvGrpSpPr>
        <p:grpSpPr>
          <a:xfrm>
            <a:off x="1022350" y="1480820"/>
            <a:ext cx="661670" cy="661670"/>
            <a:chOff x="1610" y="2556"/>
            <a:chExt cx="1042" cy="1042"/>
          </a:xfrm>
        </p:grpSpPr>
        <p:sp>
          <p:nvSpPr>
            <p:cNvPr id="5" name="椭圆 4"/>
            <p:cNvSpPr/>
            <p:nvPr/>
          </p:nvSpPr>
          <p:spPr>
            <a:xfrm>
              <a:off x="1610" y="2556"/>
              <a:ext cx="1042" cy="1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25" name="任意多边形 24"/>
            <p:cNvSpPr/>
            <p:nvPr/>
          </p:nvSpPr>
          <p:spPr>
            <a:xfrm>
              <a:off x="1861" y="2842"/>
              <a:ext cx="539" cy="538"/>
            </a:xfrm>
            <a:custGeom>
              <a:avLst/>
              <a:gdLst>
                <a:gd name="T0" fmla="*/ 5136 w 5158"/>
                <a:gd name="T1" fmla="*/ 1919 h 5159"/>
                <a:gd name="T2" fmla="*/ 4927 w 5158"/>
                <a:gd name="T3" fmla="*/ 600 h 5159"/>
                <a:gd name="T4" fmla="*/ 4559 w 5158"/>
                <a:gd name="T5" fmla="*/ 232 h 5159"/>
                <a:gd name="T6" fmla="*/ 3240 w 5158"/>
                <a:gd name="T7" fmla="*/ 22 h 5159"/>
                <a:gd name="T8" fmla="*/ 2858 w 5158"/>
                <a:gd name="T9" fmla="*/ 147 h 5159"/>
                <a:gd name="T10" fmla="*/ 173 w 5158"/>
                <a:gd name="T11" fmla="*/ 2831 h 5159"/>
                <a:gd name="T12" fmla="*/ 173 w 5158"/>
                <a:gd name="T13" fmla="*/ 3457 h 5159"/>
                <a:gd name="T14" fmla="*/ 1701 w 5158"/>
                <a:gd name="T15" fmla="*/ 4986 h 5159"/>
                <a:gd name="T16" fmla="*/ 2327 w 5158"/>
                <a:gd name="T17" fmla="*/ 4986 h 5159"/>
                <a:gd name="T18" fmla="*/ 5012 w 5158"/>
                <a:gd name="T19" fmla="*/ 2301 h 5159"/>
                <a:gd name="T20" fmla="*/ 5136 w 5158"/>
                <a:gd name="T21" fmla="*/ 1919 h 5159"/>
                <a:gd name="T22" fmla="*/ 2212 w 5158"/>
                <a:gd name="T23" fmla="*/ 4643 h 5159"/>
                <a:gd name="T24" fmla="*/ 1968 w 5158"/>
                <a:gd name="T25" fmla="*/ 4643 h 5159"/>
                <a:gd name="T26" fmla="*/ 515 w 5158"/>
                <a:gd name="T27" fmla="*/ 3191 h 5159"/>
                <a:gd name="T28" fmla="*/ 515 w 5158"/>
                <a:gd name="T29" fmla="*/ 2946 h 5159"/>
                <a:gd name="T30" fmla="*/ 760 w 5158"/>
                <a:gd name="T31" fmla="*/ 2946 h 5159"/>
                <a:gd name="T32" fmla="*/ 2212 w 5158"/>
                <a:gd name="T33" fmla="*/ 4399 h 5159"/>
                <a:gd name="T34" fmla="*/ 2212 w 5158"/>
                <a:gd name="T35" fmla="*/ 4643 h 5159"/>
                <a:gd name="T36" fmla="*/ 4166 w 5158"/>
                <a:gd name="T37" fmla="*/ 1464 h 5159"/>
                <a:gd name="T38" fmla="*/ 3695 w 5158"/>
                <a:gd name="T39" fmla="*/ 1464 h 5159"/>
                <a:gd name="T40" fmla="*/ 3695 w 5158"/>
                <a:gd name="T41" fmla="*/ 993 h 5159"/>
                <a:gd name="T42" fmla="*/ 4166 w 5158"/>
                <a:gd name="T43" fmla="*/ 993 h 5159"/>
                <a:gd name="T44" fmla="*/ 4166 w 5158"/>
                <a:gd name="T45" fmla="*/ 1464 h 5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8" h="5159">
                  <a:moveTo>
                    <a:pt x="5136" y="1919"/>
                  </a:moveTo>
                  <a:lnTo>
                    <a:pt x="4927" y="600"/>
                  </a:lnTo>
                  <a:cubicBezTo>
                    <a:pt x="4897" y="411"/>
                    <a:pt x="4748" y="262"/>
                    <a:pt x="4559" y="232"/>
                  </a:cubicBezTo>
                  <a:lnTo>
                    <a:pt x="3240" y="22"/>
                  </a:lnTo>
                  <a:cubicBezTo>
                    <a:pt x="3100" y="0"/>
                    <a:pt x="2958" y="46"/>
                    <a:pt x="2858" y="147"/>
                  </a:cubicBezTo>
                  <a:lnTo>
                    <a:pt x="173" y="2831"/>
                  </a:lnTo>
                  <a:cubicBezTo>
                    <a:pt x="0" y="3004"/>
                    <a:pt x="0" y="3285"/>
                    <a:pt x="173" y="3457"/>
                  </a:cubicBezTo>
                  <a:lnTo>
                    <a:pt x="1701" y="4986"/>
                  </a:lnTo>
                  <a:cubicBezTo>
                    <a:pt x="1874" y="5159"/>
                    <a:pt x="2154" y="5159"/>
                    <a:pt x="2327" y="4986"/>
                  </a:cubicBezTo>
                  <a:lnTo>
                    <a:pt x="5012" y="2301"/>
                  </a:lnTo>
                  <a:cubicBezTo>
                    <a:pt x="5112" y="2201"/>
                    <a:pt x="5158" y="2059"/>
                    <a:pt x="5136" y="1919"/>
                  </a:cubicBezTo>
                  <a:close/>
                  <a:moveTo>
                    <a:pt x="2212" y="4643"/>
                  </a:moveTo>
                  <a:cubicBezTo>
                    <a:pt x="2145" y="4711"/>
                    <a:pt x="2035" y="4711"/>
                    <a:pt x="1968" y="4643"/>
                  </a:cubicBezTo>
                  <a:lnTo>
                    <a:pt x="515" y="3191"/>
                  </a:lnTo>
                  <a:cubicBezTo>
                    <a:pt x="448" y="3124"/>
                    <a:pt x="448" y="3014"/>
                    <a:pt x="515" y="2946"/>
                  </a:cubicBezTo>
                  <a:cubicBezTo>
                    <a:pt x="583" y="2879"/>
                    <a:pt x="692" y="2879"/>
                    <a:pt x="760" y="2946"/>
                  </a:cubicBezTo>
                  <a:lnTo>
                    <a:pt x="2212" y="4399"/>
                  </a:lnTo>
                  <a:cubicBezTo>
                    <a:pt x="2280" y="4466"/>
                    <a:pt x="2280" y="4576"/>
                    <a:pt x="2212" y="4643"/>
                  </a:cubicBezTo>
                  <a:close/>
                  <a:moveTo>
                    <a:pt x="4166" y="1464"/>
                  </a:moveTo>
                  <a:cubicBezTo>
                    <a:pt x="4036" y="1594"/>
                    <a:pt x="3825" y="1594"/>
                    <a:pt x="3695" y="1464"/>
                  </a:cubicBezTo>
                  <a:cubicBezTo>
                    <a:pt x="3565" y="1334"/>
                    <a:pt x="3565" y="1123"/>
                    <a:pt x="3695" y="993"/>
                  </a:cubicBezTo>
                  <a:cubicBezTo>
                    <a:pt x="3825" y="862"/>
                    <a:pt x="4036" y="862"/>
                    <a:pt x="4166" y="993"/>
                  </a:cubicBezTo>
                  <a:cubicBezTo>
                    <a:pt x="4296" y="1123"/>
                    <a:pt x="4296" y="1334"/>
                    <a:pt x="4166" y="1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p>
          </p:txBody>
        </p:sp>
      </p:grpSp>
      <p:sp>
        <p:nvSpPr>
          <p:cNvPr id="31" name="椭圆 30"/>
          <p:cNvSpPr/>
          <p:nvPr/>
        </p:nvSpPr>
        <p:spPr>
          <a:xfrm>
            <a:off x="1979421" y="1730052"/>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4" name="标题 3"/>
          <p:cNvSpPr>
            <a:spLocks noGrp="true"/>
          </p:cNvSpPr>
          <p:nvPr>
            <p:ph type="title"/>
          </p:nvPr>
        </p:nvSpPr>
        <p:spPr>
          <a:xfrm>
            <a:off x="680771" y="565617"/>
            <a:ext cx="4813123" cy="524510"/>
          </a:xfrm>
        </p:spPr>
        <p:txBody>
          <a:bodyPr>
            <a:spAutoFit/>
          </a:bodyPr>
          <a:lstStyle/>
          <a:p>
            <a:r>
              <a:rPr lang="en-US" altLang="zh-CN" b="0">
                <a:latin typeface="+mj-ea"/>
                <a:ea typeface="+mj-ea"/>
                <a:sym typeface="+mn-ea"/>
              </a:rPr>
              <a:t>02 </a:t>
            </a:r>
            <a:r>
              <a:rPr b="0">
                <a:latin typeface="+mj-ea"/>
                <a:ea typeface="宋体" charset="0"/>
                <a:sym typeface="+mn-ea"/>
              </a:rPr>
              <a:t>工作目标</a:t>
            </a:r>
            <a:endParaRPr b="0">
              <a:latin typeface="+mj-ea"/>
              <a:ea typeface="宋体"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1747926" y="2121588"/>
            <a:ext cx="4154984" cy="3677930"/>
          </a:xfrm>
          <a:prstGeom prst="rect">
            <a:avLst/>
          </a:prstGeom>
          <a:noFill/>
        </p:spPr>
        <p:txBody>
          <a:bodyPr wrap="none" lIns="0" tIns="0" rIns="0" bIns="0" rtlCol="0" anchor="t">
            <a:spAutoFit/>
          </a:bodyPr>
          <a:lstStyle/>
          <a:p>
            <a:pPr algn="l"/>
            <a:r>
              <a:rPr lang="en-US" altLang="zh-CN" sz="23900" dirty="0">
                <a:solidFill>
                  <a:schemeClr val="bg1"/>
                </a:solidFill>
                <a:latin typeface="+mj-ea"/>
                <a:ea typeface="+mj-ea"/>
              </a:rPr>
              <a:t>03</a:t>
            </a:r>
            <a:endParaRPr lang="zh-CN" altLang="en-US" sz="23900" dirty="0">
              <a:solidFill>
                <a:schemeClr val="bg1"/>
              </a:solidFill>
              <a:latin typeface="+mj-ea"/>
              <a:ea typeface="+mj-ea"/>
            </a:endParaRPr>
          </a:p>
        </p:txBody>
      </p:sp>
      <p:sp>
        <p:nvSpPr>
          <p:cNvPr id="8" name="圆角矩形 7"/>
          <p:cNvSpPr/>
          <p:nvPr/>
        </p:nvSpPr>
        <p:spPr>
          <a:xfrm>
            <a:off x="108974" y="3426553"/>
            <a:ext cx="2840703" cy="6949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600">
              <a:solidFill>
                <a:schemeClr val="bg1"/>
              </a:solidFill>
              <a:latin typeface="+mj-ea"/>
              <a:ea typeface="+mj-ea"/>
            </a:endParaRPr>
          </a:p>
        </p:txBody>
      </p:sp>
      <p:sp>
        <p:nvSpPr>
          <p:cNvPr id="17" name="文本框 16"/>
          <p:cNvSpPr txBox="true"/>
          <p:nvPr/>
        </p:nvSpPr>
        <p:spPr>
          <a:xfrm>
            <a:off x="1192980" y="3596199"/>
            <a:ext cx="1989327" cy="369332"/>
          </a:xfrm>
          <a:prstGeom prst="rect">
            <a:avLst/>
          </a:prstGeom>
          <a:noFill/>
        </p:spPr>
        <p:txBody>
          <a:bodyPr wrap="none" lIns="0" tIns="0" rIns="0" bIns="0" rtlCol="0" anchor="t">
            <a:spAutoFit/>
          </a:bodyPr>
          <a:lstStyle/>
          <a:p>
            <a:pPr algn="l"/>
            <a:r>
              <a:rPr lang="en-US" altLang="zh-CN" sz="2400" dirty="0">
                <a:solidFill>
                  <a:schemeClr val="bg1"/>
                </a:solidFill>
              </a:rPr>
              <a:t>PART THREE</a:t>
            </a:r>
            <a:endParaRPr lang="zh-CN" altLang="en-US" sz="2400" dirty="0">
              <a:solidFill>
                <a:schemeClr val="bg1"/>
              </a:solidFill>
            </a:endParaRPr>
          </a:p>
        </p:txBody>
      </p:sp>
      <p:sp>
        <p:nvSpPr>
          <p:cNvPr id="10" name="文本框 9"/>
          <p:cNvSpPr txBox="true"/>
          <p:nvPr/>
        </p:nvSpPr>
        <p:spPr>
          <a:xfrm>
            <a:off x="6638290" y="2736215"/>
            <a:ext cx="3352800" cy="1015365"/>
          </a:xfrm>
          <a:prstGeom prst="rect">
            <a:avLst/>
          </a:prstGeom>
          <a:noFill/>
        </p:spPr>
        <p:txBody>
          <a:bodyPr wrap="none" lIns="0" tIns="0" rIns="0" bIns="0" rtlCol="0" anchor="t">
            <a:spAutoFit/>
          </a:bodyPr>
          <a:lstStyle/>
          <a:p>
            <a:pPr algn="ctr"/>
            <a:r>
              <a:rPr kumimoji="1" lang="zh-CN" altLang="en-US" sz="6600" dirty="0">
                <a:solidFill>
                  <a:schemeClr val="bg1"/>
                </a:solidFill>
                <a:latin typeface="+mj-ea"/>
                <a:ea typeface="+mj-ea"/>
                <a:sym typeface="+mn-ea"/>
              </a:rPr>
              <a:t>重点任务</a:t>
            </a:r>
            <a:endParaRPr kumimoji="1" lang="zh-CN" altLang="en-US" sz="6600" dirty="0">
              <a:solidFill>
                <a:schemeClr val="bg1"/>
              </a:solidFill>
              <a:latin typeface="+mj-ea"/>
              <a:ea typeface="+mj-ea"/>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049970" y="1078992"/>
            <a:ext cx="0" cy="5065776"/>
          </a:xfrm>
          <a:prstGeom prst="line">
            <a:avLst/>
          </a:prstGeom>
          <a:ln w="25400">
            <a:gradFill>
              <a:gsLst>
                <a:gs pos="0">
                  <a:schemeClr val="accent1">
                    <a:alpha val="0"/>
                  </a:schemeClr>
                </a:gs>
                <a:gs pos="50000">
                  <a:schemeClr val="accent1"/>
                </a:gs>
                <a:gs pos="100000">
                  <a:schemeClr val="accent1">
                    <a:alpha val="0"/>
                  </a:schemeClr>
                </a:gs>
              </a:gsLst>
              <a:lin ang="5400000" scaled="true"/>
            </a:gra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979421" y="3906754"/>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8" name="文本框 7"/>
          <p:cNvSpPr txBox="true"/>
          <p:nvPr/>
        </p:nvSpPr>
        <p:spPr>
          <a:xfrm>
            <a:off x="2292350" y="1945005"/>
            <a:ext cx="7232650" cy="3836670"/>
          </a:xfrm>
          <a:prstGeom prst="rect">
            <a:avLst/>
          </a:prstGeom>
          <a:noFill/>
        </p:spPr>
        <p:txBody>
          <a:bodyPr wrap="square" lIns="0" tIns="0" rIns="0" bIns="0" rtlCol="0" anchor="t">
            <a:spAutoFit/>
          </a:bodyPr>
          <a:lstStyle/>
          <a:p>
            <a:pPr>
              <a:lnSpc>
                <a:spcPct val="130000"/>
              </a:lnSpc>
            </a:pPr>
            <a:r>
              <a:rPr lang="zh-CN" altLang="en-US" sz="24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rPr>
              <a:t>以消防安全治本攻坚三年行动及“1+6+2+1”安全生产专项整治工作为主线,结合当前正在开展的消防安全集中除患攻坚大整治行动、畅通消防“生命通道”、电动自行车安全隐患全链条整治等系列既有工作部署,盯紧最不放心、最易发生火灾事故的区域、行业、企业、场所、部位,排查整治各类消防安全隐患,强化落实针对性火灾防范措施,提高火灾风险管控和火灾事故防范能力。</a:t>
            </a:r>
            <a:endParaRPr lang="zh-CN" altLang="en-US" sz="2400" b="0" dirty="0">
              <a:solidFill>
                <a:schemeClr val="tx1">
                  <a:lumMod val="75000"/>
                  <a:lumOff val="25000"/>
                </a:schemeClr>
              </a:solidFill>
              <a:effectLst/>
              <a:latin typeface="华文宋体" panose="02010600040101010101" charset="-122"/>
              <a:ea typeface="华文宋体" panose="02010600040101010101" charset="-122"/>
              <a:cs typeface="华文宋体" panose="02010600040101010101" charset="-122"/>
            </a:endParaRPr>
          </a:p>
        </p:txBody>
      </p:sp>
      <p:grpSp>
        <p:nvGrpSpPr>
          <p:cNvPr id="12" name="组合 11"/>
          <p:cNvGrpSpPr/>
          <p:nvPr/>
        </p:nvGrpSpPr>
        <p:grpSpPr>
          <a:xfrm>
            <a:off x="1022350" y="1480820"/>
            <a:ext cx="661670" cy="661670"/>
            <a:chOff x="1610" y="2556"/>
            <a:chExt cx="1042" cy="1042"/>
          </a:xfrm>
        </p:grpSpPr>
        <p:sp>
          <p:nvSpPr>
            <p:cNvPr id="5" name="椭圆 4"/>
            <p:cNvSpPr/>
            <p:nvPr/>
          </p:nvSpPr>
          <p:spPr>
            <a:xfrm>
              <a:off x="1610" y="2556"/>
              <a:ext cx="1042" cy="1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25" name="任意多边形 24"/>
            <p:cNvSpPr/>
            <p:nvPr/>
          </p:nvSpPr>
          <p:spPr>
            <a:xfrm>
              <a:off x="1861" y="2842"/>
              <a:ext cx="539" cy="538"/>
            </a:xfrm>
            <a:custGeom>
              <a:avLst/>
              <a:gdLst>
                <a:gd name="T0" fmla="*/ 5136 w 5158"/>
                <a:gd name="T1" fmla="*/ 1919 h 5159"/>
                <a:gd name="T2" fmla="*/ 4927 w 5158"/>
                <a:gd name="T3" fmla="*/ 600 h 5159"/>
                <a:gd name="T4" fmla="*/ 4559 w 5158"/>
                <a:gd name="T5" fmla="*/ 232 h 5159"/>
                <a:gd name="T6" fmla="*/ 3240 w 5158"/>
                <a:gd name="T7" fmla="*/ 22 h 5159"/>
                <a:gd name="T8" fmla="*/ 2858 w 5158"/>
                <a:gd name="T9" fmla="*/ 147 h 5159"/>
                <a:gd name="T10" fmla="*/ 173 w 5158"/>
                <a:gd name="T11" fmla="*/ 2831 h 5159"/>
                <a:gd name="T12" fmla="*/ 173 w 5158"/>
                <a:gd name="T13" fmla="*/ 3457 h 5159"/>
                <a:gd name="T14" fmla="*/ 1701 w 5158"/>
                <a:gd name="T15" fmla="*/ 4986 h 5159"/>
                <a:gd name="T16" fmla="*/ 2327 w 5158"/>
                <a:gd name="T17" fmla="*/ 4986 h 5159"/>
                <a:gd name="T18" fmla="*/ 5012 w 5158"/>
                <a:gd name="T19" fmla="*/ 2301 h 5159"/>
                <a:gd name="T20" fmla="*/ 5136 w 5158"/>
                <a:gd name="T21" fmla="*/ 1919 h 5159"/>
                <a:gd name="T22" fmla="*/ 2212 w 5158"/>
                <a:gd name="T23" fmla="*/ 4643 h 5159"/>
                <a:gd name="T24" fmla="*/ 1968 w 5158"/>
                <a:gd name="T25" fmla="*/ 4643 h 5159"/>
                <a:gd name="T26" fmla="*/ 515 w 5158"/>
                <a:gd name="T27" fmla="*/ 3191 h 5159"/>
                <a:gd name="T28" fmla="*/ 515 w 5158"/>
                <a:gd name="T29" fmla="*/ 2946 h 5159"/>
                <a:gd name="T30" fmla="*/ 760 w 5158"/>
                <a:gd name="T31" fmla="*/ 2946 h 5159"/>
                <a:gd name="T32" fmla="*/ 2212 w 5158"/>
                <a:gd name="T33" fmla="*/ 4399 h 5159"/>
                <a:gd name="T34" fmla="*/ 2212 w 5158"/>
                <a:gd name="T35" fmla="*/ 4643 h 5159"/>
                <a:gd name="T36" fmla="*/ 4166 w 5158"/>
                <a:gd name="T37" fmla="*/ 1464 h 5159"/>
                <a:gd name="T38" fmla="*/ 3695 w 5158"/>
                <a:gd name="T39" fmla="*/ 1464 h 5159"/>
                <a:gd name="T40" fmla="*/ 3695 w 5158"/>
                <a:gd name="T41" fmla="*/ 993 h 5159"/>
                <a:gd name="T42" fmla="*/ 4166 w 5158"/>
                <a:gd name="T43" fmla="*/ 993 h 5159"/>
                <a:gd name="T44" fmla="*/ 4166 w 5158"/>
                <a:gd name="T45" fmla="*/ 1464 h 5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8" h="5159">
                  <a:moveTo>
                    <a:pt x="5136" y="1919"/>
                  </a:moveTo>
                  <a:lnTo>
                    <a:pt x="4927" y="600"/>
                  </a:lnTo>
                  <a:cubicBezTo>
                    <a:pt x="4897" y="411"/>
                    <a:pt x="4748" y="262"/>
                    <a:pt x="4559" y="232"/>
                  </a:cubicBezTo>
                  <a:lnTo>
                    <a:pt x="3240" y="22"/>
                  </a:lnTo>
                  <a:cubicBezTo>
                    <a:pt x="3100" y="0"/>
                    <a:pt x="2958" y="46"/>
                    <a:pt x="2858" y="147"/>
                  </a:cubicBezTo>
                  <a:lnTo>
                    <a:pt x="173" y="2831"/>
                  </a:lnTo>
                  <a:cubicBezTo>
                    <a:pt x="0" y="3004"/>
                    <a:pt x="0" y="3285"/>
                    <a:pt x="173" y="3457"/>
                  </a:cubicBezTo>
                  <a:lnTo>
                    <a:pt x="1701" y="4986"/>
                  </a:lnTo>
                  <a:cubicBezTo>
                    <a:pt x="1874" y="5159"/>
                    <a:pt x="2154" y="5159"/>
                    <a:pt x="2327" y="4986"/>
                  </a:cubicBezTo>
                  <a:lnTo>
                    <a:pt x="5012" y="2301"/>
                  </a:lnTo>
                  <a:cubicBezTo>
                    <a:pt x="5112" y="2201"/>
                    <a:pt x="5158" y="2059"/>
                    <a:pt x="5136" y="1919"/>
                  </a:cubicBezTo>
                  <a:close/>
                  <a:moveTo>
                    <a:pt x="2212" y="4643"/>
                  </a:moveTo>
                  <a:cubicBezTo>
                    <a:pt x="2145" y="4711"/>
                    <a:pt x="2035" y="4711"/>
                    <a:pt x="1968" y="4643"/>
                  </a:cubicBezTo>
                  <a:lnTo>
                    <a:pt x="515" y="3191"/>
                  </a:lnTo>
                  <a:cubicBezTo>
                    <a:pt x="448" y="3124"/>
                    <a:pt x="448" y="3014"/>
                    <a:pt x="515" y="2946"/>
                  </a:cubicBezTo>
                  <a:cubicBezTo>
                    <a:pt x="583" y="2879"/>
                    <a:pt x="692" y="2879"/>
                    <a:pt x="760" y="2946"/>
                  </a:cubicBezTo>
                  <a:lnTo>
                    <a:pt x="2212" y="4399"/>
                  </a:lnTo>
                  <a:cubicBezTo>
                    <a:pt x="2280" y="4466"/>
                    <a:pt x="2280" y="4576"/>
                    <a:pt x="2212" y="4643"/>
                  </a:cubicBezTo>
                  <a:close/>
                  <a:moveTo>
                    <a:pt x="4166" y="1464"/>
                  </a:moveTo>
                  <a:cubicBezTo>
                    <a:pt x="4036" y="1594"/>
                    <a:pt x="3825" y="1594"/>
                    <a:pt x="3695" y="1464"/>
                  </a:cubicBezTo>
                  <a:cubicBezTo>
                    <a:pt x="3565" y="1334"/>
                    <a:pt x="3565" y="1123"/>
                    <a:pt x="3695" y="993"/>
                  </a:cubicBezTo>
                  <a:cubicBezTo>
                    <a:pt x="3825" y="862"/>
                    <a:pt x="4036" y="862"/>
                    <a:pt x="4166" y="993"/>
                  </a:cubicBezTo>
                  <a:cubicBezTo>
                    <a:pt x="4296" y="1123"/>
                    <a:pt x="4296" y="1334"/>
                    <a:pt x="4166" y="14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p>
          </p:txBody>
        </p:sp>
      </p:grpSp>
      <p:sp>
        <p:nvSpPr>
          <p:cNvPr id="31" name="椭圆 30"/>
          <p:cNvSpPr/>
          <p:nvPr/>
        </p:nvSpPr>
        <p:spPr>
          <a:xfrm>
            <a:off x="1979421" y="1730052"/>
            <a:ext cx="141097" cy="1410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400">
              <a:solidFill>
                <a:schemeClr val="bg1"/>
              </a:solidFill>
              <a:latin typeface="+mj-ea"/>
              <a:ea typeface="+mj-ea"/>
            </a:endParaRPr>
          </a:p>
        </p:txBody>
      </p:sp>
      <p:sp>
        <p:nvSpPr>
          <p:cNvPr id="4" name="标题 3"/>
          <p:cNvSpPr>
            <a:spLocks noGrp="true"/>
          </p:cNvSpPr>
          <p:nvPr>
            <p:ph type="title"/>
          </p:nvPr>
        </p:nvSpPr>
        <p:spPr>
          <a:xfrm>
            <a:off x="680771" y="565617"/>
            <a:ext cx="4813123" cy="524510"/>
          </a:xfrm>
        </p:spPr>
        <p:txBody>
          <a:bodyPr>
            <a:spAutoFit/>
          </a:bodyPr>
          <a:lstStyle/>
          <a:p>
            <a:r>
              <a:rPr lang="en-US" altLang="zh-CN" b="0">
                <a:latin typeface="+mj-ea"/>
                <a:ea typeface="+mj-ea"/>
                <a:sym typeface="+mn-ea"/>
              </a:rPr>
              <a:t>03 </a:t>
            </a:r>
            <a:r>
              <a:rPr b="0">
                <a:latin typeface="+mj-ea"/>
                <a:ea typeface="宋体" charset="0"/>
                <a:sym typeface="+mn-ea"/>
              </a:rPr>
              <a:t>重点任务</a:t>
            </a:r>
            <a:endParaRPr b="0">
              <a:latin typeface="+mj-ea"/>
              <a:ea typeface="宋体"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1747926" y="2121588"/>
            <a:ext cx="4154984" cy="3677930"/>
          </a:xfrm>
          <a:prstGeom prst="rect">
            <a:avLst/>
          </a:prstGeom>
          <a:noFill/>
        </p:spPr>
        <p:txBody>
          <a:bodyPr wrap="none" lIns="0" tIns="0" rIns="0" bIns="0" rtlCol="0" anchor="t">
            <a:spAutoFit/>
          </a:bodyPr>
          <a:lstStyle/>
          <a:p>
            <a:pPr algn="l"/>
            <a:r>
              <a:rPr lang="en-US" altLang="zh-CN" sz="23900" dirty="0">
                <a:solidFill>
                  <a:schemeClr val="bg1"/>
                </a:solidFill>
                <a:latin typeface="+mj-ea"/>
                <a:ea typeface="+mj-ea"/>
              </a:rPr>
              <a:t>04</a:t>
            </a:r>
            <a:endParaRPr lang="zh-CN" altLang="en-US" sz="23900" dirty="0">
              <a:solidFill>
                <a:schemeClr val="bg1"/>
              </a:solidFill>
              <a:latin typeface="+mj-ea"/>
              <a:ea typeface="+mj-ea"/>
            </a:endParaRPr>
          </a:p>
        </p:txBody>
      </p:sp>
      <p:sp>
        <p:nvSpPr>
          <p:cNvPr id="8" name="圆角矩形 7"/>
          <p:cNvSpPr/>
          <p:nvPr/>
        </p:nvSpPr>
        <p:spPr>
          <a:xfrm>
            <a:off x="108974" y="3426553"/>
            <a:ext cx="2840703" cy="6949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endParaRPr lang="zh-CN" altLang="en-US" sz="1600">
              <a:solidFill>
                <a:schemeClr val="bg1"/>
              </a:solidFill>
              <a:latin typeface="+mj-ea"/>
              <a:ea typeface="+mj-ea"/>
            </a:endParaRPr>
          </a:p>
        </p:txBody>
      </p:sp>
      <p:sp>
        <p:nvSpPr>
          <p:cNvPr id="17" name="文本框 16"/>
          <p:cNvSpPr txBox="true"/>
          <p:nvPr/>
        </p:nvSpPr>
        <p:spPr>
          <a:xfrm>
            <a:off x="1192980" y="3596199"/>
            <a:ext cx="1800173" cy="369332"/>
          </a:xfrm>
          <a:prstGeom prst="rect">
            <a:avLst/>
          </a:prstGeom>
          <a:noFill/>
        </p:spPr>
        <p:txBody>
          <a:bodyPr wrap="none" lIns="0" tIns="0" rIns="0" bIns="0" rtlCol="0" anchor="t">
            <a:spAutoFit/>
          </a:bodyPr>
          <a:lstStyle/>
          <a:p>
            <a:pPr algn="l"/>
            <a:r>
              <a:rPr lang="en-US" altLang="zh-CN" sz="2400" dirty="0">
                <a:solidFill>
                  <a:schemeClr val="bg1"/>
                </a:solidFill>
              </a:rPr>
              <a:t>PART FRUR</a:t>
            </a:r>
            <a:endParaRPr lang="zh-CN" altLang="en-US" sz="2400" dirty="0">
              <a:solidFill>
                <a:schemeClr val="bg1"/>
              </a:solidFill>
            </a:endParaRPr>
          </a:p>
        </p:txBody>
      </p:sp>
      <p:sp>
        <p:nvSpPr>
          <p:cNvPr id="10" name="文本框 9"/>
          <p:cNvSpPr txBox="true"/>
          <p:nvPr/>
        </p:nvSpPr>
        <p:spPr>
          <a:xfrm>
            <a:off x="6638290" y="2736215"/>
            <a:ext cx="3352800" cy="1015365"/>
          </a:xfrm>
          <a:prstGeom prst="rect">
            <a:avLst/>
          </a:prstGeom>
          <a:noFill/>
        </p:spPr>
        <p:txBody>
          <a:bodyPr wrap="none" lIns="0" tIns="0" rIns="0" bIns="0" rtlCol="0" anchor="t">
            <a:spAutoFit/>
          </a:bodyPr>
          <a:lstStyle/>
          <a:p>
            <a:pPr algn="ctr"/>
            <a:r>
              <a:rPr kumimoji="1" lang="zh-CN" altLang="en-US" sz="6600" dirty="0">
                <a:solidFill>
                  <a:schemeClr val="bg1"/>
                </a:solidFill>
                <a:latin typeface="+mj-ea"/>
                <a:ea typeface="+mj-ea"/>
                <a:sym typeface="+mn-ea"/>
              </a:rPr>
              <a:t>责任分工</a:t>
            </a:r>
            <a:endParaRPr kumimoji="1" lang="zh-CN" altLang="en-US" sz="6600" dirty="0">
              <a:solidFill>
                <a:schemeClr val="bg1"/>
              </a:solidFill>
              <a:latin typeface="+mj-ea"/>
              <a:ea typeface="+mj-ea"/>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SHOW_EDIT_AREA_INDICATION" val="0"/>
  <p:tag name="KSO_WM_TEMPLATE_THUMBS_INDEX" val="1、4、7、8、9、10、13、16、19、20、21、22、23、24、25、26、27、28、29、30"/>
  <p:tag name="KSO_WM_TEMPLATE_SUBCATEGORY" val="0"/>
  <p:tag name="KSO_WM_TAG_VERSION" val="1.0"/>
  <p:tag name="KSO_WM_BEAUTIFY_FLAG" val="#wm#"/>
  <p:tag name="KSO_WM_TEMPLATE_CATEGORY" val="custom"/>
  <p:tag name="KSO_WM_TEMPLATE_INDEX" val="20203157"/>
  <p:tag name="KSO_WM_TEMPLATE_MASTER_TYPE" val="1"/>
  <p:tag name="KSO_WM_TEMPLATE_COLOR_TYPE" val="1"/>
  <p:tag name="KSO_WM_TEMPLATE_MASTER_THUMB_INDEX" val="12"/>
</p:tagLst>
</file>

<file path=ppt/tags/tag12.xml><?xml version="1.0" encoding="utf-8"?>
<p:tagLst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13.xml><?xml version="1.0" encoding="utf-8"?>
<p:tagLst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14.xml><?xml version="1.0" encoding="utf-8"?>
<p:tagLst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15.xml><?xml version="1.0" encoding="utf-8"?>
<p:tagLst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16.xml><?xml version="1.0" encoding="utf-8"?>
<p:tagLst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17.xml><?xml version="1.0" encoding="utf-8"?>
<p:tagLst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18.xml><?xml version="1.0" encoding="utf-8"?>
<p:tagLst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57"/>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5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自定义 6">
      <a:dk1>
        <a:sysClr val="windowText" lastClr="000000"/>
      </a:dk1>
      <a:lt1>
        <a:sysClr val="window" lastClr="FFFFFF"/>
      </a:lt1>
      <a:dk2>
        <a:srgbClr val="EDF3F3"/>
      </a:dk2>
      <a:lt2>
        <a:srgbClr val="FFFFFF"/>
      </a:lt2>
      <a:accent1>
        <a:srgbClr val="587F7E"/>
      </a:accent1>
      <a:accent2>
        <a:srgbClr val="E7A55A"/>
      </a:accent2>
      <a:accent3>
        <a:srgbClr val="607F6F"/>
      </a:accent3>
      <a:accent4>
        <a:srgbClr val="657F67"/>
      </a:accent4>
      <a:accent5>
        <a:srgbClr val="697F60"/>
      </a:accent5>
      <a:accent6>
        <a:srgbClr val="6D7F58"/>
      </a:accent6>
      <a:hlink>
        <a:srgbClr val="658BD5"/>
      </a:hlink>
      <a:folHlink>
        <a:srgbClr val="A16AA5"/>
      </a:folHlink>
    </a:clrScheme>
    <a:fontScheme name="oppo">
      <a:majorFont>
        <a:latin typeface="OPPOSans H"/>
        <a:ea typeface="OPPOSans H"/>
        <a:cs typeface=""/>
      </a:majorFont>
      <a:minorFont>
        <a:latin typeface="OPPOSans B"/>
        <a:ea typeface="OPPOSans M"/>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3393</Words>
  <Application>WPS 演示</Application>
  <PresentationFormat>宽屏</PresentationFormat>
  <Paragraphs>111</Paragraphs>
  <Slides>17</Slides>
  <Notes>10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17</vt:i4>
      </vt:variant>
    </vt:vector>
  </HeadingPairs>
  <TitlesOfParts>
    <vt:vector size="37" baseType="lpstr">
      <vt:lpstr>Arial</vt:lpstr>
      <vt:lpstr>宋体</vt:lpstr>
      <vt:lpstr>Wingdings</vt:lpstr>
      <vt:lpstr>DejaVu Sans</vt:lpstr>
      <vt:lpstr>微软雅黑</vt:lpstr>
      <vt:lpstr>方正黑体_GBK</vt:lpstr>
      <vt:lpstr>微软雅黑 Light</vt:lpstr>
      <vt:lpstr>Segoe UI Light</vt:lpstr>
      <vt:lpstr>Noto Music</vt:lpstr>
      <vt:lpstr>华文宋体</vt:lpstr>
      <vt:lpstr>宋体</vt:lpstr>
      <vt:lpstr>方正书宋_GBK</vt:lpstr>
      <vt:lpstr>Arial Unicode MS</vt:lpstr>
      <vt:lpstr>OPPOSans B</vt:lpstr>
      <vt:lpstr>URW Bookman</vt:lpstr>
      <vt:lpstr>Calibri</vt:lpstr>
      <vt:lpstr>等线</vt:lpstr>
      <vt:lpstr>OPPOSans H</vt:lpstr>
      <vt:lpstr>OPPOSans M</vt:lpstr>
      <vt:lpstr>2_Office 主题​​</vt:lpstr>
      <vt:lpstr>PowerPoint 演示文稿</vt:lpstr>
      <vt:lpstr>PowerPoint 演示文稿</vt:lpstr>
      <vt:lpstr>PowerPoint 演示文稿</vt:lpstr>
      <vt:lpstr>PowerPoint 演示文稿</vt:lpstr>
      <vt:lpstr>PowerPoint 演示文稿</vt:lpstr>
      <vt:lpstr>02 工作目标</vt:lpstr>
      <vt:lpstr>PowerPoint 演示文稿</vt:lpstr>
      <vt:lpstr>03 重点任务</vt:lpstr>
      <vt:lpstr>PowerPoint 演示文稿</vt:lpstr>
      <vt:lpstr>04 责任分工</vt:lpstr>
      <vt:lpstr>04 责任分工</vt:lpstr>
      <vt:lpstr>04 责任分工</vt:lpstr>
      <vt:lpstr>04 责任分工</vt:lpstr>
      <vt:lpstr>04 责任分工</vt:lpstr>
      <vt:lpstr>PowerPoint 演示文稿</vt:lpstr>
      <vt:lpstr>05 工作要求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chao zhu</dc:creator>
  <cp:lastModifiedBy>lgpd-079</cp:lastModifiedBy>
  <cp:revision>77</cp:revision>
  <dcterms:created xsi:type="dcterms:W3CDTF">2024-10-11T07:17:23Z</dcterms:created>
  <dcterms:modified xsi:type="dcterms:W3CDTF">2024-10-11T07:17:23Z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4FB6AD33C85749DA99FB34DB2BCF1DBE</vt:lpwstr>
  </property>
  <property fmtid="{D5CDD505-2E9C-101B-9397-08002B2CF9AE}" pid="3" name="KSOProductBuildVer">
    <vt:lpwstr>2052-11.8.2.9864</vt:lpwstr>
  </property>
</Properties>
</file>